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61" r:id="rId6"/>
    <p:sldId id="262" r:id="rId7"/>
    <p:sldId id="263" r:id="rId8"/>
    <p:sldId id="258" r:id="rId9"/>
    <p:sldId id="264" r:id="rId10"/>
    <p:sldId id="265" r:id="rId11"/>
    <p:sldId id="267" r:id="rId12"/>
    <p:sldId id="266" r:id="rId13"/>
    <p:sldId id="268" r:id="rId14"/>
    <p:sldId id="269" r:id="rId15"/>
    <p:sldId id="270" r:id="rId16"/>
    <p:sldId id="271" r:id="rId17"/>
    <p:sldId id="272" r:id="rId18"/>
    <p:sldId id="273" r:id="rId19"/>
    <p:sldId id="274" r:id="rId20"/>
    <p:sldId id="275" r:id="rId21"/>
    <p:sldId id="276" r:id="rId22"/>
    <p:sldId id="278" r:id="rId23"/>
    <p:sldId id="279" r:id="rId24"/>
    <p:sldId id="277" r:id="rId25"/>
    <p:sldId id="280" r:id="rId26"/>
    <p:sldId id="282" r:id="rId27"/>
    <p:sldId id="281"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daller, Sarah" initials="HS" lastIdx="10" clrIdx="0">
    <p:extLst>
      <p:ext uri="{19B8F6BF-5375-455C-9EA6-DF929625EA0E}">
        <p15:presenceInfo xmlns:p15="http://schemas.microsoft.com/office/powerpoint/2012/main" userId="S-1-5-21-1993962763-725345543-839522115-303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62"/>
    <p:restoredTop sz="94623"/>
  </p:normalViewPr>
  <p:slideViewPr>
    <p:cSldViewPr snapToGrid="0" snapToObjects="1">
      <p:cViewPr varScale="1">
        <p:scale>
          <a:sx n="107" d="100"/>
          <a:sy n="107" d="100"/>
        </p:scale>
        <p:origin x="6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2/12/18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2/12/18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2/12/18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2/12/18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2/12/18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2/12/18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2/12/18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2/12/18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2/12/18</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2/12/18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2/12/18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2/12/18</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bit.ly/2w9gRVk"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FCE98-9FD9-7D4F-A9EC-233E7A7EA3F6}"/>
              </a:ext>
            </a:extLst>
          </p:cNvPr>
          <p:cNvSpPr>
            <a:spLocks noGrp="1"/>
          </p:cNvSpPr>
          <p:nvPr>
            <p:ph type="ctrTitle"/>
          </p:nvPr>
        </p:nvSpPr>
        <p:spPr/>
        <p:txBody>
          <a:bodyPr>
            <a:normAutofit fontScale="90000"/>
          </a:bodyPr>
          <a:lstStyle/>
          <a:p>
            <a:r>
              <a:rPr lang="en-US" dirty="0"/>
              <a:t>Woodland Public Schools Funding Picture for 18-19 and Beyond</a:t>
            </a:r>
          </a:p>
        </p:txBody>
      </p:sp>
      <p:sp>
        <p:nvSpPr>
          <p:cNvPr id="3" name="Subtitle 2">
            <a:extLst>
              <a:ext uri="{FF2B5EF4-FFF2-40B4-BE49-F238E27FC236}">
                <a16:creationId xmlns:a16="http://schemas.microsoft.com/office/drawing/2014/main" id="{B786C212-A154-7940-A41E-C8320F905530}"/>
              </a:ext>
            </a:extLst>
          </p:cNvPr>
          <p:cNvSpPr>
            <a:spLocks noGrp="1"/>
          </p:cNvSpPr>
          <p:nvPr>
            <p:ph type="subTitle" idx="1"/>
          </p:nvPr>
        </p:nvSpPr>
        <p:spPr>
          <a:xfrm>
            <a:off x="2351314" y="2268786"/>
            <a:ext cx="5778560" cy="1160213"/>
          </a:xfrm>
        </p:spPr>
        <p:txBody>
          <a:bodyPr/>
          <a:lstStyle/>
          <a:p>
            <a:r>
              <a:rPr lang="en-US" dirty="0"/>
              <a:t>Impacts of Legislative Response to </a:t>
            </a:r>
            <a:r>
              <a:rPr lang="en-US" i="1" dirty="0" err="1"/>
              <a:t>McCleary</a:t>
            </a:r>
            <a:r>
              <a:rPr lang="en-US" dirty="0"/>
              <a:t> Decision</a:t>
            </a:r>
          </a:p>
        </p:txBody>
      </p:sp>
    </p:spTree>
    <p:extLst>
      <p:ext uri="{BB962C8B-B14F-4D97-AF65-F5344CB8AC3E}">
        <p14:creationId xmlns:p14="http://schemas.microsoft.com/office/powerpoint/2010/main" val="2636615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D9764-65BD-0D4D-939C-C030CED94E92}"/>
              </a:ext>
            </a:extLst>
          </p:cNvPr>
          <p:cNvSpPr>
            <a:spLocks noGrp="1"/>
          </p:cNvSpPr>
          <p:nvPr>
            <p:ph type="title"/>
          </p:nvPr>
        </p:nvSpPr>
        <p:spPr/>
        <p:txBody>
          <a:bodyPr/>
          <a:lstStyle/>
          <a:p>
            <a:r>
              <a:rPr lang="en-US" dirty="0"/>
              <a:t>EHB 2242 (2017)</a:t>
            </a:r>
            <a:br>
              <a:rPr lang="en-US" dirty="0"/>
            </a:br>
            <a:r>
              <a:rPr lang="en-US" i="1" dirty="0" err="1"/>
              <a:t>McCleary</a:t>
            </a:r>
            <a:r>
              <a:rPr lang="en-US" i="1" dirty="0"/>
              <a:t> </a:t>
            </a:r>
            <a:r>
              <a:rPr lang="en-US" dirty="0"/>
              <a:t>Solution</a:t>
            </a:r>
          </a:p>
        </p:txBody>
      </p:sp>
      <p:sp>
        <p:nvSpPr>
          <p:cNvPr id="3" name="Content Placeholder 2">
            <a:extLst>
              <a:ext uri="{FF2B5EF4-FFF2-40B4-BE49-F238E27FC236}">
                <a16:creationId xmlns:a16="http://schemas.microsoft.com/office/drawing/2014/main" id="{0C4C0642-F5C6-3F48-B6FC-AD6B07C06B01}"/>
              </a:ext>
            </a:extLst>
          </p:cNvPr>
          <p:cNvSpPr>
            <a:spLocks noGrp="1"/>
          </p:cNvSpPr>
          <p:nvPr>
            <p:ph idx="1"/>
          </p:nvPr>
        </p:nvSpPr>
        <p:spPr/>
        <p:txBody>
          <a:bodyPr/>
          <a:lstStyle/>
          <a:p>
            <a:pPr marL="0" indent="0">
              <a:buNone/>
            </a:pPr>
            <a:r>
              <a:rPr lang="en-US" sz="2400" dirty="0"/>
              <a:t>Purpose: “realize the promise” of the reforms embodied in ESHB 2261 (2009) and SHB 2776 (2010)</a:t>
            </a:r>
          </a:p>
          <a:p>
            <a:r>
              <a:rPr lang="en-US" dirty="0"/>
              <a:t>Revises and increases </a:t>
            </a:r>
            <a:r>
              <a:rPr lang="en-US" u="sng" dirty="0"/>
              <a:t>salary allocations </a:t>
            </a:r>
            <a:r>
              <a:rPr lang="en-US" dirty="0"/>
              <a:t>for education staff</a:t>
            </a:r>
          </a:p>
          <a:p>
            <a:r>
              <a:rPr lang="en-US" dirty="0"/>
              <a:t>Revises </a:t>
            </a:r>
            <a:r>
              <a:rPr lang="en-US" u="sng" dirty="0"/>
              <a:t>State and local education funding</a:t>
            </a:r>
            <a:r>
              <a:rPr lang="en-US" dirty="0"/>
              <a:t> contributions</a:t>
            </a:r>
          </a:p>
          <a:p>
            <a:r>
              <a:rPr lang="en-US" dirty="0"/>
              <a:t>Increases </a:t>
            </a:r>
            <a:r>
              <a:rPr lang="en-US" u="sng" dirty="0"/>
              <a:t>transparency and accountability </a:t>
            </a:r>
            <a:r>
              <a:rPr lang="en-US" dirty="0"/>
              <a:t>of education funding</a:t>
            </a:r>
          </a:p>
        </p:txBody>
      </p:sp>
    </p:spTree>
    <p:extLst>
      <p:ext uri="{BB962C8B-B14F-4D97-AF65-F5344CB8AC3E}">
        <p14:creationId xmlns:p14="http://schemas.microsoft.com/office/powerpoint/2010/main" val="1993623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F1195-E999-984E-A1C3-10F0EA6B8ADE}"/>
              </a:ext>
            </a:extLst>
          </p:cNvPr>
          <p:cNvSpPr>
            <a:spLocks noGrp="1"/>
          </p:cNvSpPr>
          <p:nvPr>
            <p:ph type="title"/>
          </p:nvPr>
        </p:nvSpPr>
        <p:spPr/>
        <p:txBody>
          <a:bodyPr/>
          <a:lstStyle/>
          <a:p>
            <a:r>
              <a:rPr lang="en-US" dirty="0"/>
              <a:t>Salary Allocations</a:t>
            </a:r>
          </a:p>
        </p:txBody>
      </p:sp>
      <p:sp>
        <p:nvSpPr>
          <p:cNvPr id="3" name="Text Placeholder 2">
            <a:extLst>
              <a:ext uri="{FF2B5EF4-FFF2-40B4-BE49-F238E27FC236}">
                <a16:creationId xmlns:a16="http://schemas.microsoft.com/office/drawing/2014/main" id="{94FB9175-5975-BC4A-8A88-F7C8EE9B752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39409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D51E5-9AAA-3E40-8BDF-FF495A422D89}"/>
              </a:ext>
            </a:extLst>
          </p:cNvPr>
          <p:cNvSpPr>
            <a:spLocks noGrp="1"/>
          </p:cNvSpPr>
          <p:nvPr>
            <p:ph type="title"/>
          </p:nvPr>
        </p:nvSpPr>
        <p:spPr/>
        <p:txBody>
          <a:bodyPr/>
          <a:lstStyle/>
          <a:p>
            <a:r>
              <a:rPr lang="en-US" dirty="0"/>
              <a:t>Salary Allocations — Overview</a:t>
            </a:r>
          </a:p>
        </p:txBody>
      </p:sp>
      <p:sp>
        <p:nvSpPr>
          <p:cNvPr id="3" name="Content Placeholder 2">
            <a:extLst>
              <a:ext uri="{FF2B5EF4-FFF2-40B4-BE49-F238E27FC236}">
                <a16:creationId xmlns:a16="http://schemas.microsoft.com/office/drawing/2014/main" id="{35C1C6BD-8C2B-7B4A-BEBD-8A1F96604A66}"/>
              </a:ext>
            </a:extLst>
          </p:cNvPr>
          <p:cNvSpPr>
            <a:spLocks noGrp="1"/>
          </p:cNvSpPr>
          <p:nvPr>
            <p:ph idx="1"/>
          </p:nvPr>
        </p:nvSpPr>
        <p:spPr/>
        <p:txBody>
          <a:bodyPr>
            <a:normAutofit fontScale="85000" lnSpcReduction="10000"/>
          </a:bodyPr>
          <a:lstStyle/>
          <a:p>
            <a:r>
              <a:rPr lang="en-US" dirty="0"/>
              <a:t>Current Salary Allocation Model (SAM) and “staff mix” are eliminated after SY 2017-18</a:t>
            </a:r>
          </a:p>
          <a:p>
            <a:r>
              <a:rPr lang="en-US" dirty="0"/>
              <a:t>Salary allocations for CIS, CAS, CLS based on statewide average salary, adjusted for regionalization and inflation </a:t>
            </a:r>
          </a:p>
          <a:p>
            <a:r>
              <a:rPr lang="en-US" dirty="0"/>
              <a:t>Beginning SY 2019-20, CIS salary: Min=$40K,Max=$90K; after 5 years mandatory 10% increase</a:t>
            </a:r>
          </a:p>
          <a:p>
            <a:r>
              <a:rPr lang="en-US" dirty="0"/>
              <a:t>10% increase over Max allowed for ESAs or teachers in STEM, TBIP and Special Ed (not provided by State, but allowable use of State allocation)</a:t>
            </a:r>
          </a:p>
          <a:p>
            <a:r>
              <a:rPr lang="en-US" dirty="0"/>
              <a:t>Salary allocation and regionalization reviewed and re-based every six years (begins 2023-24)</a:t>
            </a:r>
          </a:p>
        </p:txBody>
      </p:sp>
    </p:spTree>
    <p:extLst>
      <p:ext uri="{BB962C8B-B14F-4D97-AF65-F5344CB8AC3E}">
        <p14:creationId xmlns:p14="http://schemas.microsoft.com/office/powerpoint/2010/main" val="1138154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07EF3-5C3B-7843-B6A6-6895770D11E3}"/>
              </a:ext>
            </a:extLst>
          </p:cNvPr>
          <p:cNvSpPr>
            <a:spLocks noGrp="1"/>
          </p:cNvSpPr>
          <p:nvPr>
            <p:ph type="title"/>
          </p:nvPr>
        </p:nvSpPr>
        <p:spPr/>
        <p:txBody>
          <a:bodyPr/>
          <a:lstStyle/>
          <a:p>
            <a:r>
              <a:rPr lang="en-US" dirty="0"/>
              <a:t>Certificated Salary Allocations</a:t>
            </a:r>
          </a:p>
        </p:txBody>
      </p:sp>
      <p:graphicFrame>
        <p:nvGraphicFramePr>
          <p:cNvPr id="4" name="Content Placeholder 3">
            <a:extLst>
              <a:ext uri="{FF2B5EF4-FFF2-40B4-BE49-F238E27FC236}">
                <a16:creationId xmlns:a16="http://schemas.microsoft.com/office/drawing/2014/main" id="{7FDE1081-D0B1-9747-98A7-F8EC5DECB194}"/>
              </a:ext>
            </a:extLst>
          </p:cNvPr>
          <p:cNvGraphicFramePr>
            <a:graphicFrameLocks noGrp="1"/>
          </p:cNvGraphicFramePr>
          <p:nvPr>
            <p:ph idx="1"/>
            <p:extLst>
              <p:ext uri="{D42A27DB-BD31-4B8C-83A1-F6EECF244321}">
                <p14:modId xmlns:p14="http://schemas.microsoft.com/office/powerpoint/2010/main" val="2169895740"/>
              </p:ext>
            </p:extLst>
          </p:nvPr>
        </p:nvGraphicFramePr>
        <p:xfrm>
          <a:off x="2773363" y="2052638"/>
          <a:ext cx="7796214" cy="2123440"/>
        </p:xfrm>
        <a:graphic>
          <a:graphicData uri="http://schemas.openxmlformats.org/drawingml/2006/table">
            <a:tbl>
              <a:tblPr firstRow="1" bandRow="1">
                <a:tableStyleId>{5C22544A-7EE6-4342-B048-85BDC9FD1C3A}</a:tableStyleId>
              </a:tblPr>
              <a:tblGrid>
                <a:gridCol w="1299369">
                  <a:extLst>
                    <a:ext uri="{9D8B030D-6E8A-4147-A177-3AD203B41FA5}">
                      <a16:colId xmlns:a16="http://schemas.microsoft.com/office/drawing/2014/main" val="2707252628"/>
                    </a:ext>
                  </a:extLst>
                </a:gridCol>
                <a:gridCol w="1299369">
                  <a:extLst>
                    <a:ext uri="{9D8B030D-6E8A-4147-A177-3AD203B41FA5}">
                      <a16:colId xmlns:a16="http://schemas.microsoft.com/office/drawing/2014/main" val="1009048533"/>
                    </a:ext>
                  </a:extLst>
                </a:gridCol>
                <a:gridCol w="1299369">
                  <a:extLst>
                    <a:ext uri="{9D8B030D-6E8A-4147-A177-3AD203B41FA5}">
                      <a16:colId xmlns:a16="http://schemas.microsoft.com/office/drawing/2014/main" val="1907680279"/>
                    </a:ext>
                  </a:extLst>
                </a:gridCol>
                <a:gridCol w="1299369">
                  <a:extLst>
                    <a:ext uri="{9D8B030D-6E8A-4147-A177-3AD203B41FA5}">
                      <a16:colId xmlns:a16="http://schemas.microsoft.com/office/drawing/2014/main" val="3311938155"/>
                    </a:ext>
                  </a:extLst>
                </a:gridCol>
                <a:gridCol w="1299369">
                  <a:extLst>
                    <a:ext uri="{9D8B030D-6E8A-4147-A177-3AD203B41FA5}">
                      <a16:colId xmlns:a16="http://schemas.microsoft.com/office/drawing/2014/main" val="3843937816"/>
                    </a:ext>
                  </a:extLst>
                </a:gridCol>
                <a:gridCol w="1299369">
                  <a:extLst>
                    <a:ext uri="{9D8B030D-6E8A-4147-A177-3AD203B41FA5}">
                      <a16:colId xmlns:a16="http://schemas.microsoft.com/office/drawing/2014/main" val="3131284052"/>
                    </a:ext>
                  </a:extLst>
                </a:gridCol>
              </a:tblGrid>
              <a:tr h="370840">
                <a:tc>
                  <a:txBody>
                    <a:bodyPr/>
                    <a:lstStyle/>
                    <a:p>
                      <a:endParaRPr lang="en-US" dirty="0"/>
                    </a:p>
                  </a:txBody>
                  <a:tcPr/>
                </a:tc>
                <a:tc>
                  <a:txBody>
                    <a:bodyPr/>
                    <a:lstStyle/>
                    <a:p>
                      <a:pPr algn="ctr"/>
                      <a:r>
                        <a:rPr lang="en-US" dirty="0"/>
                        <a:t>2016-17</a:t>
                      </a:r>
                    </a:p>
                  </a:txBody>
                  <a:tcPr/>
                </a:tc>
                <a:tc>
                  <a:txBody>
                    <a:bodyPr/>
                    <a:lstStyle/>
                    <a:p>
                      <a:pPr algn="ctr"/>
                      <a:r>
                        <a:rPr lang="en-US" dirty="0"/>
                        <a:t>2017-18</a:t>
                      </a:r>
                    </a:p>
                  </a:txBody>
                  <a:tcPr/>
                </a:tc>
                <a:tc>
                  <a:txBody>
                    <a:bodyPr/>
                    <a:lstStyle/>
                    <a:p>
                      <a:pPr algn="ctr"/>
                      <a:r>
                        <a:rPr lang="en-US" dirty="0"/>
                        <a:t>2018-19</a:t>
                      </a:r>
                    </a:p>
                  </a:txBody>
                  <a:tcPr/>
                </a:tc>
                <a:tc>
                  <a:txBody>
                    <a:bodyPr/>
                    <a:lstStyle/>
                    <a:p>
                      <a:pPr algn="ctr"/>
                      <a:r>
                        <a:rPr lang="en-US" dirty="0"/>
                        <a:t>2019-20*</a:t>
                      </a:r>
                    </a:p>
                  </a:txBody>
                  <a:tcPr/>
                </a:tc>
                <a:tc>
                  <a:txBody>
                    <a:bodyPr/>
                    <a:lstStyle/>
                    <a:p>
                      <a:pPr algn="ctr"/>
                      <a:r>
                        <a:rPr lang="en-US" dirty="0"/>
                        <a:t>2020-21*</a:t>
                      </a:r>
                    </a:p>
                  </a:txBody>
                  <a:tcPr/>
                </a:tc>
                <a:extLst>
                  <a:ext uri="{0D108BD9-81ED-4DB2-BD59-A6C34878D82A}">
                    <a16:rowId xmlns:a16="http://schemas.microsoft.com/office/drawing/2014/main" val="1153769512"/>
                  </a:ext>
                </a:extLst>
              </a:tr>
              <a:tr h="370840">
                <a:tc>
                  <a:txBody>
                    <a:bodyPr/>
                    <a:lstStyle/>
                    <a:p>
                      <a:r>
                        <a:rPr lang="en-US" dirty="0"/>
                        <a:t>Minimum</a:t>
                      </a:r>
                    </a:p>
                  </a:txBody>
                  <a:tcPr/>
                </a:tc>
                <a:tc>
                  <a:txBody>
                    <a:bodyPr/>
                    <a:lstStyle/>
                    <a:p>
                      <a:pPr algn="ctr"/>
                      <a:r>
                        <a:rPr lang="en-US" dirty="0"/>
                        <a:t>$ 35,700</a:t>
                      </a:r>
                    </a:p>
                  </a:txBody>
                  <a:tcPr/>
                </a:tc>
                <a:tc>
                  <a:txBody>
                    <a:bodyPr/>
                    <a:lstStyle/>
                    <a:p>
                      <a:pPr algn="ctr"/>
                      <a:r>
                        <a:rPr lang="en-US" dirty="0"/>
                        <a:t>$ 35,521</a:t>
                      </a:r>
                    </a:p>
                  </a:txBody>
                  <a:tcPr/>
                </a:tc>
                <a:tc>
                  <a:txBody>
                    <a:bodyPr/>
                    <a:lstStyle/>
                    <a:p>
                      <a:pPr algn="ctr"/>
                      <a:r>
                        <a:rPr lang="en-US" dirty="0"/>
                        <a:t>None</a:t>
                      </a:r>
                    </a:p>
                  </a:txBody>
                  <a:tcPr/>
                </a:tc>
                <a:tc>
                  <a:txBody>
                    <a:bodyPr/>
                    <a:lstStyle/>
                    <a:p>
                      <a:pPr algn="ctr"/>
                      <a:r>
                        <a:rPr lang="en-US" dirty="0"/>
                        <a:t>$ 40,000</a:t>
                      </a:r>
                    </a:p>
                  </a:txBody>
                  <a:tcPr/>
                </a:tc>
                <a:tc>
                  <a:txBody>
                    <a:bodyPr/>
                    <a:lstStyle/>
                    <a:p>
                      <a:pPr algn="ctr"/>
                      <a:r>
                        <a:rPr lang="en-US" dirty="0"/>
                        <a:t>$ 40,000</a:t>
                      </a:r>
                    </a:p>
                  </a:txBody>
                  <a:tcPr/>
                </a:tc>
                <a:extLst>
                  <a:ext uri="{0D108BD9-81ED-4DB2-BD59-A6C34878D82A}">
                    <a16:rowId xmlns:a16="http://schemas.microsoft.com/office/drawing/2014/main" val="2346717308"/>
                  </a:ext>
                </a:extLst>
              </a:tr>
              <a:tr h="370840">
                <a:tc>
                  <a:txBody>
                    <a:bodyPr/>
                    <a:lstStyle/>
                    <a:p>
                      <a:r>
                        <a:rPr lang="en-US" dirty="0"/>
                        <a:t>Average</a:t>
                      </a:r>
                    </a:p>
                  </a:txBody>
                  <a:tcPr/>
                </a:tc>
                <a:tc>
                  <a:txBody>
                    <a:bodyPr/>
                    <a:lstStyle/>
                    <a:p>
                      <a:pPr algn="ctr"/>
                      <a:r>
                        <a:rPr lang="en-US" dirty="0"/>
                        <a:t>$ 54,943</a:t>
                      </a:r>
                    </a:p>
                  </a:txBody>
                  <a:tcPr/>
                </a:tc>
                <a:tc>
                  <a:txBody>
                    <a:bodyPr/>
                    <a:lstStyle/>
                    <a:p>
                      <a:pPr algn="ctr"/>
                      <a:r>
                        <a:rPr lang="en-US" dirty="0"/>
                        <a:t>$ 56,201</a:t>
                      </a:r>
                    </a:p>
                  </a:txBody>
                  <a:tcPr/>
                </a:tc>
                <a:tc>
                  <a:txBody>
                    <a:bodyPr/>
                    <a:lstStyle/>
                    <a:p>
                      <a:pPr algn="ctr"/>
                      <a:r>
                        <a:rPr lang="en-US" dirty="0"/>
                        <a:t>$ 59,334</a:t>
                      </a:r>
                    </a:p>
                  </a:txBody>
                  <a:tcPr/>
                </a:tc>
                <a:tc>
                  <a:txBody>
                    <a:bodyPr/>
                    <a:lstStyle/>
                    <a:p>
                      <a:pPr algn="ctr"/>
                      <a:r>
                        <a:rPr lang="en-US" dirty="0"/>
                        <a:t>$ 64,000</a:t>
                      </a:r>
                    </a:p>
                  </a:txBody>
                  <a:tcPr/>
                </a:tc>
                <a:tc>
                  <a:txBody>
                    <a:bodyPr/>
                    <a:lstStyle/>
                    <a:p>
                      <a:pPr algn="ctr"/>
                      <a:r>
                        <a:rPr lang="en-US" dirty="0"/>
                        <a:t>$ 64,000</a:t>
                      </a:r>
                    </a:p>
                  </a:txBody>
                  <a:tcPr/>
                </a:tc>
                <a:extLst>
                  <a:ext uri="{0D108BD9-81ED-4DB2-BD59-A6C34878D82A}">
                    <a16:rowId xmlns:a16="http://schemas.microsoft.com/office/drawing/2014/main" val="3021496651"/>
                  </a:ext>
                </a:extLst>
              </a:tr>
              <a:tr h="370840">
                <a:tc>
                  <a:txBody>
                    <a:bodyPr/>
                    <a:lstStyle/>
                    <a:p>
                      <a:r>
                        <a:rPr lang="en-US" dirty="0"/>
                        <a:t>Maximum</a:t>
                      </a:r>
                    </a:p>
                  </a:txBody>
                  <a:tcPr/>
                </a:tc>
                <a:tc>
                  <a:txBody>
                    <a:bodyPr/>
                    <a:lstStyle/>
                    <a:p>
                      <a:pPr algn="ctr"/>
                      <a:r>
                        <a:rPr lang="en-US" dirty="0"/>
                        <a:t>$ 67,288</a:t>
                      </a:r>
                    </a:p>
                  </a:txBody>
                  <a:tcPr/>
                </a:tc>
                <a:tc>
                  <a:txBody>
                    <a:bodyPr/>
                    <a:lstStyle/>
                    <a:p>
                      <a:pPr algn="ctr"/>
                      <a:r>
                        <a:rPr lang="en-US" dirty="0"/>
                        <a:t>$ 68,836</a:t>
                      </a:r>
                    </a:p>
                  </a:txBody>
                  <a:tcPr/>
                </a:tc>
                <a:tc>
                  <a:txBody>
                    <a:bodyPr/>
                    <a:lstStyle/>
                    <a:p>
                      <a:pPr algn="ctr"/>
                      <a:r>
                        <a:rPr lang="en-US" dirty="0"/>
                        <a:t>None</a:t>
                      </a:r>
                    </a:p>
                  </a:txBody>
                  <a:tcPr/>
                </a:tc>
                <a:tc>
                  <a:txBody>
                    <a:bodyPr/>
                    <a:lstStyle/>
                    <a:p>
                      <a:pPr algn="ctr"/>
                      <a:r>
                        <a:rPr lang="en-US" dirty="0"/>
                        <a:t>$ 90,000</a:t>
                      </a:r>
                    </a:p>
                  </a:txBody>
                  <a:tcPr/>
                </a:tc>
                <a:tc>
                  <a:txBody>
                    <a:bodyPr/>
                    <a:lstStyle/>
                    <a:p>
                      <a:pPr algn="ctr"/>
                      <a:r>
                        <a:rPr lang="en-US" dirty="0"/>
                        <a:t>$ 90,000</a:t>
                      </a:r>
                    </a:p>
                  </a:txBody>
                  <a:tcPr/>
                </a:tc>
                <a:extLst>
                  <a:ext uri="{0D108BD9-81ED-4DB2-BD59-A6C34878D82A}">
                    <a16:rowId xmlns:a16="http://schemas.microsoft.com/office/drawing/2014/main" val="4150681657"/>
                  </a:ext>
                </a:extLst>
              </a:tr>
              <a:tr h="370840">
                <a:tc>
                  <a:txBody>
                    <a:bodyPr/>
                    <a:lstStyle/>
                    <a:p>
                      <a:r>
                        <a:rPr lang="en-US" dirty="0"/>
                        <a:t>Specialty</a:t>
                      </a:r>
                    </a:p>
                  </a:txBody>
                  <a:tcPr/>
                </a:tc>
                <a:tc>
                  <a:txBody>
                    <a:bodyPr/>
                    <a:lstStyle/>
                    <a:p>
                      <a:pPr algn="ctr"/>
                      <a:r>
                        <a:rPr lang="en-US" dirty="0"/>
                        <a:t>None</a:t>
                      </a:r>
                    </a:p>
                  </a:txBody>
                  <a:tcPr/>
                </a:tc>
                <a:tc>
                  <a:txBody>
                    <a:bodyPr/>
                    <a:lstStyle/>
                    <a:p>
                      <a:pPr algn="ctr"/>
                      <a:r>
                        <a:rPr lang="en-US" dirty="0"/>
                        <a:t>None</a:t>
                      </a:r>
                    </a:p>
                  </a:txBody>
                  <a:tcPr/>
                </a:tc>
                <a:tc>
                  <a:txBody>
                    <a:bodyPr/>
                    <a:lstStyle/>
                    <a:p>
                      <a:pPr algn="ctr"/>
                      <a:r>
                        <a:rPr lang="en-US" dirty="0"/>
                        <a:t>None</a:t>
                      </a:r>
                    </a:p>
                  </a:txBody>
                  <a:tcPr/>
                </a:tc>
                <a:tc>
                  <a:txBody>
                    <a:bodyPr/>
                    <a:lstStyle/>
                    <a:p>
                      <a:pPr algn="ctr"/>
                      <a:r>
                        <a:rPr lang="en-US" dirty="0"/>
                        <a:t>Up to </a:t>
                      </a:r>
                    </a:p>
                    <a:p>
                      <a:pPr algn="ctr"/>
                      <a:r>
                        <a:rPr lang="en-US" dirty="0"/>
                        <a:t>10% add</a:t>
                      </a:r>
                    </a:p>
                  </a:txBody>
                  <a:tcPr/>
                </a:tc>
                <a:tc>
                  <a:txBody>
                    <a:bodyPr/>
                    <a:lstStyle/>
                    <a:p>
                      <a:pPr algn="ctr"/>
                      <a:r>
                        <a:rPr lang="en-US" dirty="0"/>
                        <a:t>Up to </a:t>
                      </a:r>
                    </a:p>
                    <a:p>
                      <a:pPr algn="ctr"/>
                      <a:r>
                        <a:rPr lang="en-US" dirty="0"/>
                        <a:t>10% add</a:t>
                      </a:r>
                    </a:p>
                  </a:txBody>
                  <a:tcPr/>
                </a:tc>
                <a:extLst>
                  <a:ext uri="{0D108BD9-81ED-4DB2-BD59-A6C34878D82A}">
                    <a16:rowId xmlns:a16="http://schemas.microsoft.com/office/drawing/2014/main" val="1275009237"/>
                  </a:ext>
                </a:extLst>
              </a:tr>
            </a:tbl>
          </a:graphicData>
        </a:graphic>
      </p:graphicFrame>
      <p:sp>
        <p:nvSpPr>
          <p:cNvPr id="6" name="TextBox 5">
            <a:extLst>
              <a:ext uri="{FF2B5EF4-FFF2-40B4-BE49-F238E27FC236}">
                <a16:creationId xmlns:a16="http://schemas.microsoft.com/office/drawing/2014/main" id="{EBA655CB-BB7F-1A44-BCE1-D52039A94D12}"/>
              </a:ext>
            </a:extLst>
          </p:cNvPr>
          <p:cNvSpPr txBox="1"/>
          <p:nvPr/>
        </p:nvSpPr>
        <p:spPr>
          <a:xfrm>
            <a:off x="2773363" y="4356100"/>
            <a:ext cx="7796214" cy="1477328"/>
          </a:xfrm>
          <a:prstGeom prst="rect">
            <a:avLst/>
          </a:prstGeom>
          <a:noFill/>
        </p:spPr>
        <p:txBody>
          <a:bodyPr wrap="square" rtlCol="0">
            <a:spAutoFit/>
          </a:bodyPr>
          <a:lstStyle/>
          <a:p>
            <a:pPr marL="285750" indent="-285750">
              <a:buFont typeface="Arial" panose="020B0604020202020204" pitchFamily="34" charset="0"/>
              <a:buChar char="•"/>
            </a:pPr>
            <a:r>
              <a:rPr lang="en-US" dirty="0"/>
              <a:t>2019-20 and 2020-21 amounts will be annually increased by inflation (IPD, not Seattle CPI)</a:t>
            </a:r>
          </a:p>
          <a:p>
            <a:pPr marL="285750" indent="-285750">
              <a:buFont typeface="Arial" panose="020B0604020202020204" pitchFamily="34" charset="0"/>
              <a:buChar char="•"/>
            </a:pPr>
            <a:r>
              <a:rPr lang="en-US" dirty="0"/>
              <a:t>2017-18 Average is currently an estimate</a:t>
            </a:r>
          </a:p>
          <a:p>
            <a:pPr marL="285750" indent="-285750">
              <a:buFont typeface="Arial" panose="020B0604020202020204" pitchFamily="34" charset="0"/>
              <a:buChar char="•"/>
            </a:pPr>
            <a:r>
              <a:rPr lang="en-US" dirty="0"/>
              <a:t>10% Specialty “bonus” will not be paid by State, but considered an allowable use of State allocation</a:t>
            </a:r>
          </a:p>
        </p:txBody>
      </p:sp>
    </p:spTree>
    <p:extLst>
      <p:ext uri="{BB962C8B-B14F-4D97-AF65-F5344CB8AC3E}">
        <p14:creationId xmlns:p14="http://schemas.microsoft.com/office/powerpoint/2010/main" val="2317648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04586-DAD8-0D44-950B-A636AE420EE0}"/>
              </a:ext>
            </a:extLst>
          </p:cNvPr>
          <p:cNvSpPr>
            <a:spLocks noGrp="1"/>
          </p:cNvSpPr>
          <p:nvPr>
            <p:ph type="title"/>
          </p:nvPr>
        </p:nvSpPr>
        <p:spPr/>
        <p:txBody>
          <a:bodyPr/>
          <a:lstStyle/>
          <a:p>
            <a:r>
              <a:rPr lang="en-US" dirty="0"/>
              <a:t>Administrator Salary Allocations</a:t>
            </a:r>
          </a:p>
        </p:txBody>
      </p:sp>
      <p:sp>
        <p:nvSpPr>
          <p:cNvPr id="3" name="Content Placeholder 2">
            <a:extLst>
              <a:ext uri="{FF2B5EF4-FFF2-40B4-BE49-F238E27FC236}">
                <a16:creationId xmlns:a16="http://schemas.microsoft.com/office/drawing/2014/main" id="{462FD317-982E-D746-9ADF-1E873500E64A}"/>
              </a:ext>
            </a:extLst>
          </p:cNvPr>
          <p:cNvSpPr>
            <a:spLocks noGrp="1"/>
          </p:cNvSpPr>
          <p:nvPr>
            <p:ph idx="1"/>
          </p:nvPr>
        </p:nvSpPr>
        <p:spPr/>
        <p:txBody>
          <a:bodyPr/>
          <a:lstStyle/>
          <a:p>
            <a:r>
              <a:rPr lang="en-US" dirty="0"/>
              <a:t>2019-20 Average allocation for Certificated Administrative Staff = $95,000 (adjusted for inflation and regionalization)</a:t>
            </a:r>
          </a:p>
          <a:p>
            <a:pPr lvl="1"/>
            <a:r>
              <a:rPr lang="en-US" dirty="0"/>
              <a:t>Funded salary is for allocation purposes </a:t>
            </a:r>
          </a:p>
          <a:p>
            <a:pPr lvl="1"/>
            <a:r>
              <a:rPr lang="en-US" dirty="0"/>
              <a:t>Districts may expend local revenue on CAS salaries; however, the proportion of administrator salaries that are attributable to enrichment program cannot exceed the proportion of salary that local revenue represents as a percent of other revenues</a:t>
            </a:r>
          </a:p>
        </p:txBody>
      </p:sp>
    </p:spTree>
    <p:extLst>
      <p:ext uri="{BB962C8B-B14F-4D97-AF65-F5344CB8AC3E}">
        <p14:creationId xmlns:p14="http://schemas.microsoft.com/office/powerpoint/2010/main" val="3136880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CFDD-7754-1F48-A8FE-4EE17E49C0A4}"/>
              </a:ext>
            </a:extLst>
          </p:cNvPr>
          <p:cNvSpPr>
            <a:spLocks noGrp="1"/>
          </p:cNvSpPr>
          <p:nvPr>
            <p:ph type="title"/>
          </p:nvPr>
        </p:nvSpPr>
        <p:spPr/>
        <p:txBody>
          <a:bodyPr/>
          <a:lstStyle/>
          <a:p>
            <a:r>
              <a:rPr lang="en-US" dirty="0"/>
              <a:t>Regionalization</a:t>
            </a:r>
          </a:p>
        </p:txBody>
      </p:sp>
      <p:sp>
        <p:nvSpPr>
          <p:cNvPr id="3" name="Content Placeholder 2">
            <a:extLst>
              <a:ext uri="{FF2B5EF4-FFF2-40B4-BE49-F238E27FC236}">
                <a16:creationId xmlns:a16="http://schemas.microsoft.com/office/drawing/2014/main" id="{52B427EA-8E6C-9340-83F4-9758C88B6A96}"/>
              </a:ext>
            </a:extLst>
          </p:cNvPr>
          <p:cNvSpPr>
            <a:spLocks noGrp="1"/>
          </p:cNvSpPr>
          <p:nvPr>
            <p:ph idx="1"/>
          </p:nvPr>
        </p:nvSpPr>
        <p:spPr/>
        <p:txBody>
          <a:bodyPr>
            <a:normAutofit fontScale="92500" lnSpcReduction="10000"/>
          </a:bodyPr>
          <a:lstStyle/>
          <a:p>
            <a:r>
              <a:rPr lang="en-US" dirty="0"/>
              <a:t>LEAP Document 3: </a:t>
            </a:r>
            <a:r>
              <a:rPr lang="en-US" dirty="0">
                <a:hlinkClick r:id="rId2"/>
              </a:rPr>
              <a:t>http://bit.ly/2w9gRVk</a:t>
            </a:r>
            <a:endParaRPr lang="en-US" dirty="0"/>
          </a:p>
          <a:p>
            <a:r>
              <a:rPr lang="en-US" dirty="0"/>
              <a:t>Based on single-family residential value of each school district and “proximate school district” median single-family residential value (“proximate” = within 15 miles of boundary)</a:t>
            </a:r>
          </a:p>
          <a:p>
            <a:r>
              <a:rPr lang="en-US" dirty="0"/>
              <a:t>Regionalization factors/enhancements will be 6,12, or 18 percent (with additional adjustments in the Operating Budget).</a:t>
            </a:r>
          </a:p>
          <a:p>
            <a:pPr lvl="1"/>
            <a:r>
              <a:rPr lang="en-US" dirty="0"/>
              <a:t>Most factors remain the same until re-basing (2023-24).</a:t>
            </a:r>
          </a:p>
          <a:p>
            <a:pPr lvl="1"/>
            <a:r>
              <a:rPr lang="en-US" dirty="0"/>
              <a:t>93 districts have regionalization factor; of those, 27 districts have factors above the calculated value which will decline beginning in 2020-21</a:t>
            </a:r>
          </a:p>
        </p:txBody>
      </p:sp>
    </p:spTree>
    <p:extLst>
      <p:ext uri="{BB962C8B-B14F-4D97-AF65-F5344CB8AC3E}">
        <p14:creationId xmlns:p14="http://schemas.microsoft.com/office/powerpoint/2010/main" val="1369870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0B01B-7209-904B-AA30-E53FB51F5EC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5EE7C56-B7A8-9744-B42A-DB86CA7CD72D}"/>
              </a:ext>
            </a:extLst>
          </p:cNvPr>
          <p:cNvPicPr>
            <a:picLocks noGrp="1" noChangeAspect="1"/>
          </p:cNvPicPr>
          <p:nvPr>
            <p:ph idx="1"/>
          </p:nvPr>
        </p:nvPicPr>
        <p:blipFill>
          <a:blip r:embed="rId2"/>
          <a:stretch>
            <a:fillRect/>
          </a:stretch>
        </p:blipFill>
        <p:spPr>
          <a:xfrm>
            <a:off x="-304800" y="0"/>
            <a:ext cx="11662875" cy="6858000"/>
          </a:xfrm>
        </p:spPr>
      </p:pic>
    </p:spTree>
    <p:extLst>
      <p:ext uri="{BB962C8B-B14F-4D97-AF65-F5344CB8AC3E}">
        <p14:creationId xmlns:p14="http://schemas.microsoft.com/office/powerpoint/2010/main" val="1560750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5818F-1EEE-264A-AC64-C18B776B9897}"/>
              </a:ext>
            </a:extLst>
          </p:cNvPr>
          <p:cNvSpPr>
            <a:spLocks noGrp="1"/>
          </p:cNvSpPr>
          <p:nvPr>
            <p:ph type="title"/>
          </p:nvPr>
        </p:nvSpPr>
        <p:spPr/>
        <p:txBody>
          <a:bodyPr/>
          <a:lstStyle/>
          <a:p>
            <a:r>
              <a:rPr lang="en-US" dirty="0"/>
              <a:t>Regionalization in Clark &amp; Cowlitz</a:t>
            </a:r>
          </a:p>
        </p:txBody>
      </p:sp>
      <p:graphicFrame>
        <p:nvGraphicFramePr>
          <p:cNvPr id="4" name="Content Placeholder 3">
            <a:extLst>
              <a:ext uri="{FF2B5EF4-FFF2-40B4-BE49-F238E27FC236}">
                <a16:creationId xmlns:a16="http://schemas.microsoft.com/office/drawing/2014/main" id="{70F0DD87-A015-7B46-8E66-6E60132E4893}"/>
              </a:ext>
            </a:extLst>
          </p:cNvPr>
          <p:cNvGraphicFramePr>
            <a:graphicFrameLocks noGrp="1"/>
          </p:cNvGraphicFramePr>
          <p:nvPr>
            <p:ph idx="1"/>
            <p:extLst>
              <p:ext uri="{D42A27DB-BD31-4B8C-83A1-F6EECF244321}">
                <p14:modId xmlns:p14="http://schemas.microsoft.com/office/powerpoint/2010/main" val="4252170270"/>
              </p:ext>
            </p:extLst>
          </p:nvPr>
        </p:nvGraphicFramePr>
        <p:xfrm>
          <a:off x="2773363" y="2306638"/>
          <a:ext cx="7796210" cy="3129280"/>
        </p:xfrm>
        <a:graphic>
          <a:graphicData uri="http://schemas.openxmlformats.org/drawingml/2006/table">
            <a:tbl>
              <a:tblPr firstRow="1" bandRow="1">
                <a:tableStyleId>{5C22544A-7EE6-4342-B048-85BDC9FD1C3A}</a:tableStyleId>
              </a:tblPr>
              <a:tblGrid>
                <a:gridCol w="1530614">
                  <a:extLst>
                    <a:ext uri="{9D8B030D-6E8A-4147-A177-3AD203B41FA5}">
                      <a16:colId xmlns:a16="http://schemas.microsoft.com/office/drawing/2014/main" val="1186354000"/>
                    </a:ext>
                  </a:extLst>
                </a:gridCol>
                <a:gridCol w="1259417">
                  <a:extLst>
                    <a:ext uri="{9D8B030D-6E8A-4147-A177-3AD203B41FA5}">
                      <a16:colId xmlns:a16="http://schemas.microsoft.com/office/drawing/2014/main" val="2900150782"/>
                    </a:ext>
                  </a:extLst>
                </a:gridCol>
                <a:gridCol w="1206500">
                  <a:extLst>
                    <a:ext uri="{9D8B030D-6E8A-4147-A177-3AD203B41FA5}">
                      <a16:colId xmlns:a16="http://schemas.microsoft.com/office/drawing/2014/main" val="3335239505"/>
                    </a:ext>
                  </a:extLst>
                </a:gridCol>
                <a:gridCol w="1200943">
                  <a:extLst>
                    <a:ext uri="{9D8B030D-6E8A-4147-A177-3AD203B41FA5}">
                      <a16:colId xmlns:a16="http://schemas.microsoft.com/office/drawing/2014/main" val="334245046"/>
                    </a:ext>
                  </a:extLst>
                </a:gridCol>
                <a:gridCol w="1299368">
                  <a:extLst>
                    <a:ext uri="{9D8B030D-6E8A-4147-A177-3AD203B41FA5}">
                      <a16:colId xmlns:a16="http://schemas.microsoft.com/office/drawing/2014/main" val="1902571842"/>
                    </a:ext>
                  </a:extLst>
                </a:gridCol>
                <a:gridCol w="1299368">
                  <a:extLst>
                    <a:ext uri="{9D8B030D-6E8A-4147-A177-3AD203B41FA5}">
                      <a16:colId xmlns:a16="http://schemas.microsoft.com/office/drawing/2014/main" val="707413425"/>
                    </a:ext>
                  </a:extLst>
                </a:gridCol>
              </a:tblGrid>
              <a:tr h="0">
                <a:tc>
                  <a:txBody>
                    <a:bodyPr/>
                    <a:lstStyle/>
                    <a:p>
                      <a:endParaRPr lang="en-US" dirty="0"/>
                    </a:p>
                  </a:txBody>
                  <a:tcPr/>
                </a:tc>
                <a:tc>
                  <a:txBody>
                    <a:bodyPr/>
                    <a:lstStyle/>
                    <a:p>
                      <a:pPr algn="ctr"/>
                      <a:r>
                        <a:rPr lang="en-US" dirty="0"/>
                        <a:t>2018-19</a:t>
                      </a:r>
                    </a:p>
                  </a:txBody>
                  <a:tcPr/>
                </a:tc>
                <a:tc>
                  <a:txBody>
                    <a:bodyPr/>
                    <a:lstStyle/>
                    <a:p>
                      <a:pPr algn="ctr"/>
                      <a:r>
                        <a:rPr lang="en-US" dirty="0"/>
                        <a:t>2019-20</a:t>
                      </a:r>
                    </a:p>
                  </a:txBody>
                  <a:tcPr/>
                </a:tc>
                <a:tc>
                  <a:txBody>
                    <a:bodyPr/>
                    <a:lstStyle/>
                    <a:p>
                      <a:pPr algn="ctr"/>
                      <a:r>
                        <a:rPr lang="en-US" dirty="0"/>
                        <a:t>2020-21</a:t>
                      </a:r>
                    </a:p>
                  </a:txBody>
                  <a:tcPr/>
                </a:tc>
                <a:tc>
                  <a:txBody>
                    <a:bodyPr/>
                    <a:lstStyle/>
                    <a:p>
                      <a:pPr algn="ctr"/>
                      <a:r>
                        <a:rPr lang="en-US" dirty="0"/>
                        <a:t>2021-22</a:t>
                      </a:r>
                    </a:p>
                  </a:txBody>
                  <a:tcPr/>
                </a:tc>
                <a:tc>
                  <a:txBody>
                    <a:bodyPr/>
                    <a:lstStyle/>
                    <a:p>
                      <a:pPr algn="ctr"/>
                      <a:r>
                        <a:rPr lang="en-US" dirty="0"/>
                        <a:t>2022-23</a:t>
                      </a:r>
                    </a:p>
                  </a:txBody>
                  <a:tcPr/>
                </a:tc>
                <a:extLst>
                  <a:ext uri="{0D108BD9-81ED-4DB2-BD59-A6C34878D82A}">
                    <a16:rowId xmlns:a16="http://schemas.microsoft.com/office/drawing/2014/main" val="2746456230"/>
                  </a:ext>
                </a:extLst>
              </a:tr>
              <a:tr h="370840">
                <a:tc>
                  <a:txBody>
                    <a:bodyPr/>
                    <a:lstStyle/>
                    <a:p>
                      <a:r>
                        <a:rPr lang="en-US" dirty="0"/>
                        <a:t>Cowlitz County</a:t>
                      </a:r>
                    </a:p>
                  </a:txBody>
                  <a:tcPr/>
                </a:tc>
                <a:tc>
                  <a:txBody>
                    <a:bodyPr/>
                    <a:lstStyle/>
                    <a:p>
                      <a:pPr algn="ctr"/>
                      <a:r>
                        <a:rPr lang="en-US" dirty="0"/>
                        <a:t>1.0</a:t>
                      </a:r>
                    </a:p>
                  </a:txBody>
                  <a:tcPr/>
                </a:tc>
                <a:tc>
                  <a:txBody>
                    <a:bodyPr/>
                    <a:lstStyle/>
                    <a:p>
                      <a:pPr algn="ctr"/>
                      <a:r>
                        <a:rPr lang="en-US" dirty="0"/>
                        <a:t>1.0</a:t>
                      </a:r>
                    </a:p>
                  </a:txBody>
                  <a:tcPr/>
                </a:tc>
                <a:tc>
                  <a:txBody>
                    <a:bodyPr/>
                    <a:lstStyle/>
                    <a:p>
                      <a:pPr algn="ctr"/>
                      <a:r>
                        <a:rPr lang="en-US" dirty="0"/>
                        <a:t>1.0</a:t>
                      </a:r>
                    </a:p>
                  </a:txBody>
                  <a:tcPr/>
                </a:tc>
                <a:tc>
                  <a:txBody>
                    <a:bodyPr/>
                    <a:lstStyle/>
                    <a:p>
                      <a:pPr algn="ctr"/>
                      <a:r>
                        <a:rPr lang="en-US" dirty="0"/>
                        <a:t>1.0</a:t>
                      </a:r>
                    </a:p>
                  </a:txBody>
                  <a:tcPr/>
                </a:tc>
                <a:tc>
                  <a:txBody>
                    <a:bodyPr/>
                    <a:lstStyle/>
                    <a:p>
                      <a:pPr algn="ctr"/>
                      <a:r>
                        <a:rPr lang="en-US" dirty="0"/>
                        <a:t>1.0</a:t>
                      </a:r>
                    </a:p>
                  </a:txBody>
                  <a:tcPr/>
                </a:tc>
                <a:extLst>
                  <a:ext uri="{0D108BD9-81ED-4DB2-BD59-A6C34878D82A}">
                    <a16:rowId xmlns:a16="http://schemas.microsoft.com/office/drawing/2014/main" val="3838533325"/>
                  </a:ext>
                </a:extLst>
              </a:tr>
              <a:tr h="370840">
                <a:tc>
                  <a:txBody>
                    <a:bodyPr/>
                    <a:lstStyle/>
                    <a:p>
                      <a:r>
                        <a:rPr lang="en-US" dirty="0"/>
                        <a:t>Woodland</a:t>
                      </a:r>
                    </a:p>
                  </a:txBody>
                  <a:tcPr/>
                </a:tc>
                <a:tc>
                  <a:txBody>
                    <a:bodyPr/>
                    <a:lstStyle/>
                    <a:p>
                      <a:pPr algn="ctr"/>
                      <a:r>
                        <a:rPr lang="en-US" dirty="0"/>
                        <a:t>1.0</a:t>
                      </a:r>
                    </a:p>
                  </a:txBody>
                  <a:tcPr/>
                </a:tc>
                <a:tc>
                  <a:txBody>
                    <a:bodyPr/>
                    <a:lstStyle/>
                    <a:p>
                      <a:pPr algn="ctr"/>
                      <a:r>
                        <a:rPr lang="en-US" dirty="0"/>
                        <a:t>1.0</a:t>
                      </a:r>
                    </a:p>
                  </a:txBody>
                  <a:tcPr/>
                </a:tc>
                <a:tc>
                  <a:txBody>
                    <a:bodyPr/>
                    <a:lstStyle/>
                    <a:p>
                      <a:pPr algn="ctr"/>
                      <a:r>
                        <a:rPr lang="en-US" dirty="0"/>
                        <a:t>1.0</a:t>
                      </a:r>
                    </a:p>
                  </a:txBody>
                  <a:tcPr/>
                </a:tc>
                <a:tc>
                  <a:txBody>
                    <a:bodyPr/>
                    <a:lstStyle/>
                    <a:p>
                      <a:pPr algn="ctr"/>
                      <a:r>
                        <a:rPr lang="en-US" dirty="0"/>
                        <a:t>1.0</a:t>
                      </a:r>
                    </a:p>
                  </a:txBody>
                  <a:tcPr/>
                </a:tc>
                <a:tc>
                  <a:txBody>
                    <a:bodyPr/>
                    <a:lstStyle/>
                    <a:p>
                      <a:pPr algn="ctr"/>
                      <a:r>
                        <a:rPr lang="en-US" dirty="0"/>
                        <a:t>1.0</a:t>
                      </a:r>
                    </a:p>
                  </a:txBody>
                  <a:tcPr/>
                </a:tc>
                <a:extLst>
                  <a:ext uri="{0D108BD9-81ED-4DB2-BD59-A6C34878D82A}">
                    <a16:rowId xmlns:a16="http://schemas.microsoft.com/office/drawing/2014/main" val="2876851462"/>
                  </a:ext>
                </a:extLst>
              </a:tr>
              <a:tr h="370840">
                <a:tc>
                  <a:txBody>
                    <a:bodyPr/>
                    <a:lstStyle/>
                    <a:p>
                      <a:r>
                        <a:rPr lang="en-US" dirty="0"/>
                        <a:t>Clark County</a:t>
                      </a:r>
                    </a:p>
                  </a:txBody>
                  <a:tcPr/>
                </a:tc>
                <a:tc>
                  <a:txBody>
                    <a:bodyPr/>
                    <a:lstStyle/>
                    <a:p>
                      <a:pPr algn="ctr"/>
                      <a:r>
                        <a:rPr lang="en-US" dirty="0"/>
                        <a:t>1.06</a:t>
                      </a:r>
                    </a:p>
                  </a:txBody>
                  <a:tcPr/>
                </a:tc>
                <a:tc>
                  <a:txBody>
                    <a:bodyPr/>
                    <a:lstStyle/>
                    <a:p>
                      <a:pPr algn="ctr"/>
                      <a:r>
                        <a:rPr lang="en-US" dirty="0"/>
                        <a:t>1.06</a:t>
                      </a:r>
                    </a:p>
                  </a:txBody>
                  <a:tcPr/>
                </a:tc>
                <a:tc>
                  <a:txBody>
                    <a:bodyPr/>
                    <a:lstStyle/>
                    <a:p>
                      <a:pPr algn="ctr"/>
                      <a:r>
                        <a:rPr lang="en-US" dirty="0"/>
                        <a:t>1.06</a:t>
                      </a:r>
                    </a:p>
                  </a:txBody>
                  <a:tcPr/>
                </a:tc>
                <a:tc>
                  <a:txBody>
                    <a:bodyPr/>
                    <a:lstStyle/>
                    <a:p>
                      <a:pPr algn="ctr"/>
                      <a:r>
                        <a:rPr lang="en-US" dirty="0"/>
                        <a:t>1.06</a:t>
                      </a:r>
                    </a:p>
                  </a:txBody>
                  <a:tcPr/>
                </a:tc>
                <a:tc>
                  <a:txBody>
                    <a:bodyPr/>
                    <a:lstStyle/>
                    <a:p>
                      <a:pPr algn="ctr"/>
                      <a:r>
                        <a:rPr lang="en-US" dirty="0"/>
                        <a:t>1.06</a:t>
                      </a:r>
                    </a:p>
                  </a:txBody>
                  <a:tcPr/>
                </a:tc>
                <a:extLst>
                  <a:ext uri="{0D108BD9-81ED-4DB2-BD59-A6C34878D82A}">
                    <a16:rowId xmlns:a16="http://schemas.microsoft.com/office/drawing/2014/main" val="1262043812"/>
                  </a:ext>
                </a:extLst>
              </a:tr>
              <a:tr h="370840">
                <a:tc>
                  <a:txBody>
                    <a:bodyPr/>
                    <a:lstStyle/>
                    <a:p>
                      <a:r>
                        <a:rPr lang="en-US" dirty="0"/>
                        <a:t>Green Mountain</a:t>
                      </a:r>
                    </a:p>
                  </a:txBody>
                  <a:tcPr/>
                </a:tc>
                <a:tc>
                  <a:txBody>
                    <a:bodyPr/>
                    <a:lstStyle/>
                    <a:p>
                      <a:pPr algn="ctr"/>
                      <a:r>
                        <a:rPr lang="en-US" dirty="0"/>
                        <a:t>1.0</a:t>
                      </a:r>
                    </a:p>
                  </a:txBody>
                  <a:tcPr/>
                </a:tc>
                <a:tc>
                  <a:txBody>
                    <a:bodyPr/>
                    <a:lstStyle/>
                    <a:p>
                      <a:pPr algn="ctr"/>
                      <a:r>
                        <a:rPr lang="en-US" dirty="0"/>
                        <a:t>1.0</a:t>
                      </a:r>
                    </a:p>
                  </a:txBody>
                  <a:tcPr/>
                </a:tc>
                <a:tc>
                  <a:txBody>
                    <a:bodyPr/>
                    <a:lstStyle/>
                    <a:p>
                      <a:pPr algn="ctr"/>
                      <a:r>
                        <a:rPr lang="en-US" dirty="0"/>
                        <a:t>1.0</a:t>
                      </a:r>
                    </a:p>
                  </a:txBody>
                  <a:tcPr/>
                </a:tc>
                <a:tc>
                  <a:txBody>
                    <a:bodyPr/>
                    <a:lstStyle/>
                    <a:p>
                      <a:pPr algn="ctr"/>
                      <a:r>
                        <a:rPr lang="en-US" dirty="0"/>
                        <a:t>1.0</a:t>
                      </a:r>
                    </a:p>
                  </a:txBody>
                  <a:tcPr/>
                </a:tc>
                <a:tc>
                  <a:txBody>
                    <a:bodyPr/>
                    <a:lstStyle/>
                    <a:p>
                      <a:pPr algn="ctr"/>
                      <a:r>
                        <a:rPr lang="en-US" dirty="0"/>
                        <a:t>1.0</a:t>
                      </a:r>
                    </a:p>
                  </a:txBody>
                  <a:tcPr/>
                </a:tc>
                <a:extLst>
                  <a:ext uri="{0D108BD9-81ED-4DB2-BD59-A6C34878D82A}">
                    <a16:rowId xmlns:a16="http://schemas.microsoft.com/office/drawing/2014/main" val="2612159297"/>
                  </a:ext>
                </a:extLst>
              </a:tr>
              <a:tr h="370840">
                <a:tc>
                  <a:txBody>
                    <a:bodyPr/>
                    <a:lstStyle/>
                    <a:p>
                      <a:r>
                        <a:rPr lang="en-US" dirty="0"/>
                        <a:t>Washougal</a:t>
                      </a:r>
                    </a:p>
                  </a:txBody>
                  <a:tcPr/>
                </a:tc>
                <a:tc>
                  <a:txBody>
                    <a:bodyPr/>
                    <a:lstStyle/>
                    <a:p>
                      <a:pPr algn="ctr"/>
                      <a:r>
                        <a:rPr lang="en-US" dirty="0"/>
                        <a:t>1.0</a:t>
                      </a:r>
                    </a:p>
                  </a:txBody>
                  <a:tcPr/>
                </a:tc>
                <a:tc>
                  <a:txBody>
                    <a:bodyPr/>
                    <a:lstStyle/>
                    <a:p>
                      <a:pPr algn="ctr"/>
                      <a:r>
                        <a:rPr lang="en-US" dirty="0"/>
                        <a:t>1.0</a:t>
                      </a:r>
                    </a:p>
                  </a:txBody>
                  <a:tcPr/>
                </a:tc>
                <a:tc>
                  <a:txBody>
                    <a:bodyPr/>
                    <a:lstStyle/>
                    <a:p>
                      <a:pPr algn="ctr"/>
                      <a:r>
                        <a:rPr lang="en-US" dirty="0"/>
                        <a:t>1.0</a:t>
                      </a:r>
                    </a:p>
                  </a:txBody>
                  <a:tcPr/>
                </a:tc>
                <a:tc>
                  <a:txBody>
                    <a:bodyPr/>
                    <a:lstStyle/>
                    <a:p>
                      <a:pPr algn="ctr"/>
                      <a:r>
                        <a:rPr lang="en-US" dirty="0"/>
                        <a:t>1.0</a:t>
                      </a:r>
                    </a:p>
                  </a:txBody>
                  <a:tcPr/>
                </a:tc>
                <a:tc>
                  <a:txBody>
                    <a:bodyPr/>
                    <a:lstStyle/>
                    <a:p>
                      <a:pPr algn="ctr"/>
                      <a:r>
                        <a:rPr lang="en-US" dirty="0"/>
                        <a:t>1.0</a:t>
                      </a:r>
                    </a:p>
                  </a:txBody>
                  <a:tcPr/>
                </a:tc>
                <a:extLst>
                  <a:ext uri="{0D108BD9-81ED-4DB2-BD59-A6C34878D82A}">
                    <a16:rowId xmlns:a16="http://schemas.microsoft.com/office/drawing/2014/main" val="1012501636"/>
                  </a:ext>
                </a:extLst>
              </a:tr>
              <a:tr h="370840">
                <a:tc>
                  <a:txBody>
                    <a:bodyPr/>
                    <a:lstStyle/>
                    <a:p>
                      <a:r>
                        <a:rPr lang="en-US" dirty="0"/>
                        <a:t>Camas</a:t>
                      </a:r>
                    </a:p>
                  </a:txBody>
                  <a:tcPr/>
                </a:tc>
                <a:tc>
                  <a:txBody>
                    <a:bodyPr/>
                    <a:lstStyle/>
                    <a:p>
                      <a:pPr algn="ctr"/>
                      <a:r>
                        <a:rPr lang="en-US" dirty="0"/>
                        <a:t>1.12</a:t>
                      </a:r>
                    </a:p>
                  </a:txBody>
                  <a:tcPr/>
                </a:tc>
                <a:tc>
                  <a:txBody>
                    <a:bodyPr/>
                    <a:lstStyle/>
                    <a:p>
                      <a:pPr algn="ctr"/>
                      <a:r>
                        <a:rPr lang="en-US" dirty="0"/>
                        <a:t>1.12</a:t>
                      </a:r>
                    </a:p>
                  </a:txBody>
                  <a:tcPr/>
                </a:tc>
                <a:tc>
                  <a:txBody>
                    <a:bodyPr/>
                    <a:lstStyle/>
                    <a:p>
                      <a:pPr algn="ctr"/>
                      <a:r>
                        <a:rPr lang="en-US" dirty="0"/>
                        <a:t>1.11</a:t>
                      </a:r>
                    </a:p>
                  </a:txBody>
                  <a:tcPr/>
                </a:tc>
                <a:tc>
                  <a:txBody>
                    <a:bodyPr/>
                    <a:lstStyle/>
                    <a:p>
                      <a:pPr algn="ctr"/>
                      <a:r>
                        <a:rPr lang="en-US" dirty="0"/>
                        <a:t>1.10</a:t>
                      </a:r>
                    </a:p>
                  </a:txBody>
                  <a:tcPr/>
                </a:tc>
                <a:tc>
                  <a:txBody>
                    <a:bodyPr/>
                    <a:lstStyle/>
                    <a:p>
                      <a:pPr algn="ctr"/>
                      <a:r>
                        <a:rPr lang="en-US" dirty="0"/>
                        <a:t>1.09</a:t>
                      </a:r>
                    </a:p>
                  </a:txBody>
                  <a:tcPr/>
                </a:tc>
                <a:extLst>
                  <a:ext uri="{0D108BD9-81ED-4DB2-BD59-A6C34878D82A}">
                    <a16:rowId xmlns:a16="http://schemas.microsoft.com/office/drawing/2014/main" val="2368647502"/>
                  </a:ext>
                </a:extLst>
              </a:tr>
            </a:tbl>
          </a:graphicData>
        </a:graphic>
      </p:graphicFrame>
    </p:spTree>
    <p:extLst>
      <p:ext uri="{BB962C8B-B14F-4D97-AF65-F5344CB8AC3E}">
        <p14:creationId xmlns:p14="http://schemas.microsoft.com/office/powerpoint/2010/main" val="1452979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A1A34-4364-E14A-8173-4317E640E7BB}"/>
              </a:ext>
            </a:extLst>
          </p:cNvPr>
          <p:cNvSpPr>
            <a:spLocks noGrp="1"/>
          </p:cNvSpPr>
          <p:nvPr>
            <p:ph type="title"/>
          </p:nvPr>
        </p:nvSpPr>
        <p:spPr/>
        <p:txBody>
          <a:bodyPr/>
          <a:lstStyle/>
          <a:p>
            <a:r>
              <a:rPr lang="en-US" dirty="0"/>
              <a:t>Salary Allocation Model	</a:t>
            </a:r>
          </a:p>
        </p:txBody>
      </p:sp>
      <p:sp>
        <p:nvSpPr>
          <p:cNvPr id="3" name="Content Placeholder 2">
            <a:extLst>
              <a:ext uri="{FF2B5EF4-FFF2-40B4-BE49-F238E27FC236}">
                <a16:creationId xmlns:a16="http://schemas.microsoft.com/office/drawing/2014/main" id="{E2A57B68-EE8E-B346-A7ED-88DBF61A8EBD}"/>
              </a:ext>
            </a:extLst>
          </p:cNvPr>
          <p:cNvSpPr>
            <a:spLocks noGrp="1"/>
          </p:cNvSpPr>
          <p:nvPr>
            <p:ph idx="1"/>
          </p:nvPr>
        </p:nvSpPr>
        <p:spPr/>
        <p:txBody>
          <a:bodyPr>
            <a:normAutofit/>
          </a:bodyPr>
          <a:lstStyle/>
          <a:p>
            <a:r>
              <a:rPr lang="en-US" sz="2400" dirty="0"/>
              <a:t>Current Salary Allocation Model Eliminated</a:t>
            </a:r>
          </a:p>
          <a:p>
            <a:pPr lvl="1"/>
            <a:r>
              <a:rPr lang="en-US" sz="2000" dirty="0"/>
              <a:t>Funding Currently based on “Mix Factor”</a:t>
            </a:r>
          </a:p>
          <a:p>
            <a:r>
              <a:rPr lang="en-US" sz="2400" dirty="0"/>
              <a:t>OSPI required to develop a model salary grid (12/1/17) </a:t>
            </a:r>
          </a:p>
          <a:p>
            <a:pPr lvl="1"/>
            <a:r>
              <a:rPr lang="en-US" sz="2200" dirty="0"/>
              <a:t>Six “options” delivered with request to delay</a:t>
            </a:r>
          </a:p>
          <a:p>
            <a:pPr lvl="1"/>
            <a:r>
              <a:rPr lang="en-US" sz="2000" dirty="0"/>
              <a:t>Intended as a resource not a requirement</a:t>
            </a:r>
          </a:p>
          <a:p>
            <a:r>
              <a:rPr lang="en-US" sz="2400" dirty="0"/>
              <a:t>New funding based on Statewide Average Salary</a:t>
            </a:r>
          </a:p>
        </p:txBody>
      </p:sp>
    </p:spTree>
    <p:extLst>
      <p:ext uri="{BB962C8B-B14F-4D97-AF65-F5344CB8AC3E}">
        <p14:creationId xmlns:p14="http://schemas.microsoft.com/office/powerpoint/2010/main" val="2584740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95368-AE38-8144-A92F-7D3230BC4856}"/>
              </a:ext>
            </a:extLst>
          </p:cNvPr>
          <p:cNvSpPr>
            <a:spLocks noGrp="1"/>
          </p:cNvSpPr>
          <p:nvPr>
            <p:ph type="title"/>
          </p:nvPr>
        </p:nvSpPr>
        <p:spPr/>
        <p:txBody>
          <a:bodyPr/>
          <a:lstStyle/>
          <a:p>
            <a:r>
              <a:rPr lang="en-US" dirty="0"/>
              <a:t>Professional Learning Days</a:t>
            </a:r>
          </a:p>
        </p:txBody>
      </p:sp>
      <p:sp>
        <p:nvSpPr>
          <p:cNvPr id="3" name="Content Placeholder 2">
            <a:extLst>
              <a:ext uri="{FF2B5EF4-FFF2-40B4-BE49-F238E27FC236}">
                <a16:creationId xmlns:a16="http://schemas.microsoft.com/office/drawing/2014/main" id="{DFE9C8F1-0652-D84F-899C-53C81A94F9DC}"/>
              </a:ext>
            </a:extLst>
          </p:cNvPr>
          <p:cNvSpPr>
            <a:spLocks noGrp="1"/>
          </p:cNvSpPr>
          <p:nvPr>
            <p:ph idx="1"/>
          </p:nvPr>
        </p:nvSpPr>
        <p:spPr/>
        <p:txBody>
          <a:bodyPr>
            <a:normAutofit lnSpcReduction="10000"/>
          </a:bodyPr>
          <a:lstStyle/>
          <a:p>
            <a:r>
              <a:rPr lang="en-US" dirty="0"/>
              <a:t>Beginning in SY 2018-19, Professional Learning Days are phased in for Teachers, as follows:</a:t>
            </a:r>
          </a:p>
          <a:p>
            <a:pPr lvl="1"/>
            <a:r>
              <a:rPr lang="en-US" dirty="0"/>
              <a:t>2018-19 — 1 day</a:t>
            </a:r>
          </a:p>
          <a:p>
            <a:pPr lvl="1"/>
            <a:r>
              <a:rPr lang="en-US" dirty="0"/>
              <a:t>2019-20 — 2 days</a:t>
            </a:r>
          </a:p>
          <a:p>
            <a:pPr lvl="1"/>
            <a:r>
              <a:rPr lang="en-US" dirty="0"/>
              <a:t>2020-21 — 3 days</a:t>
            </a:r>
          </a:p>
          <a:p>
            <a:r>
              <a:rPr lang="en-US" dirty="0"/>
              <a:t>Professional Learning Days are not included in base salaries, but the funding for the days is included in the salary allocations </a:t>
            </a:r>
          </a:p>
          <a:p>
            <a:r>
              <a:rPr lang="en-US" dirty="0"/>
              <a:t>Districts have discretion in how the days are used; however, they meet the definitions and standards as provided in law</a:t>
            </a:r>
          </a:p>
        </p:txBody>
      </p:sp>
    </p:spTree>
    <p:extLst>
      <p:ext uri="{BB962C8B-B14F-4D97-AF65-F5344CB8AC3E}">
        <p14:creationId xmlns:p14="http://schemas.microsoft.com/office/powerpoint/2010/main" val="678111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BEA7A-9FEB-484D-80C7-A88F48F88FB9}"/>
              </a:ext>
            </a:extLst>
          </p:cNvPr>
          <p:cNvSpPr>
            <a:spLocks noGrp="1"/>
          </p:cNvSpPr>
          <p:nvPr>
            <p:ph type="title"/>
          </p:nvPr>
        </p:nvSpPr>
        <p:spPr>
          <a:xfrm>
            <a:off x="2773599" y="808056"/>
            <a:ext cx="7796540" cy="1077229"/>
          </a:xfrm>
        </p:spPr>
        <p:txBody>
          <a:bodyPr/>
          <a:lstStyle/>
          <a:p>
            <a:r>
              <a:rPr lang="en-US" i="1" dirty="0" err="1"/>
              <a:t>McCleary</a:t>
            </a:r>
            <a:r>
              <a:rPr lang="en-US" i="1" dirty="0"/>
              <a:t> </a:t>
            </a:r>
            <a:r>
              <a:rPr lang="en-US" dirty="0"/>
              <a:t>Decision: </a:t>
            </a:r>
            <a:br>
              <a:rPr lang="en-US" dirty="0"/>
            </a:br>
            <a:r>
              <a:rPr lang="en-US" dirty="0"/>
              <a:t>Paramount Duty Clause</a:t>
            </a:r>
          </a:p>
        </p:txBody>
      </p:sp>
      <p:sp>
        <p:nvSpPr>
          <p:cNvPr id="3" name="Content Placeholder 2">
            <a:extLst>
              <a:ext uri="{FF2B5EF4-FFF2-40B4-BE49-F238E27FC236}">
                <a16:creationId xmlns:a16="http://schemas.microsoft.com/office/drawing/2014/main" id="{A1CC781D-16AC-2241-A551-C29423F68C79}"/>
              </a:ext>
            </a:extLst>
          </p:cNvPr>
          <p:cNvSpPr>
            <a:spLocks noGrp="1"/>
          </p:cNvSpPr>
          <p:nvPr>
            <p:ph idx="1"/>
          </p:nvPr>
        </p:nvSpPr>
        <p:spPr/>
        <p:txBody>
          <a:bodyPr>
            <a:normAutofit fontScale="85000" lnSpcReduction="20000"/>
          </a:bodyPr>
          <a:lstStyle/>
          <a:p>
            <a:pPr marL="0" indent="0">
              <a:buNone/>
            </a:pPr>
            <a:r>
              <a:rPr lang="en-US" sz="3500" dirty="0"/>
              <a:t>“It is the paramount duty of the state to make </a:t>
            </a:r>
            <a:r>
              <a:rPr lang="en-US" sz="3500" u="sng" dirty="0"/>
              <a:t>ample provision for the education of all children</a:t>
            </a:r>
            <a:r>
              <a:rPr lang="en-US" sz="3500" dirty="0"/>
              <a:t> residing within its borders, without distinction or preference on account of race, color, caste, or sex.”</a:t>
            </a:r>
          </a:p>
          <a:p>
            <a:endParaRPr lang="en-US" dirty="0"/>
          </a:p>
          <a:p>
            <a:pPr marL="0" indent="0" algn="r">
              <a:buNone/>
            </a:pPr>
            <a:r>
              <a:rPr lang="en-US" dirty="0"/>
              <a:t>Article IX, Section 1</a:t>
            </a:r>
          </a:p>
          <a:p>
            <a:pPr marL="0" indent="0" algn="r">
              <a:buNone/>
            </a:pPr>
            <a:r>
              <a:rPr lang="en-US" dirty="0"/>
              <a:t>Washington State Constitution</a:t>
            </a:r>
          </a:p>
        </p:txBody>
      </p:sp>
    </p:spTree>
    <p:extLst>
      <p:ext uri="{BB962C8B-B14F-4D97-AF65-F5344CB8AC3E}">
        <p14:creationId xmlns:p14="http://schemas.microsoft.com/office/powerpoint/2010/main" val="2597321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A184A3-967C-4A46-8DC8-4C5735D4D530}"/>
              </a:ext>
            </a:extLst>
          </p:cNvPr>
          <p:cNvSpPr>
            <a:spLocks noGrp="1"/>
          </p:cNvSpPr>
          <p:nvPr>
            <p:ph type="title"/>
          </p:nvPr>
        </p:nvSpPr>
        <p:spPr/>
        <p:txBody>
          <a:bodyPr/>
          <a:lstStyle/>
          <a:p>
            <a:r>
              <a:rPr lang="en-US" dirty="0"/>
              <a:t>Enrichment Levies &amp; LEA </a:t>
            </a:r>
          </a:p>
        </p:txBody>
      </p:sp>
      <p:sp>
        <p:nvSpPr>
          <p:cNvPr id="5" name="Text Placeholder 4">
            <a:extLst>
              <a:ext uri="{FF2B5EF4-FFF2-40B4-BE49-F238E27FC236}">
                <a16:creationId xmlns:a16="http://schemas.microsoft.com/office/drawing/2014/main" id="{F23B05C1-6515-6A4F-9699-0094B2F1D77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49889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B92D12-9E5F-CB46-BCF5-4E2ECE0A4859}"/>
              </a:ext>
            </a:extLst>
          </p:cNvPr>
          <p:cNvSpPr>
            <a:spLocks noGrp="1"/>
          </p:cNvSpPr>
          <p:nvPr>
            <p:ph type="title"/>
          </p:nvPr>
        </p:nvSpPr>
        <p:spPr/>
        <p:txBody>
          <a:bodyPr/>
          <a:lstStyle/>
          <a:p>
            <a:r>
              <a:rPr lang="en-US" dirty="0"/>
              <a:t>Levies &amp; LEA — Overview</a:t>
            </a:r>
          </a:p>
        </p:txBody>
      </p:sp>
      <p:sp>
        <p:nvSpPr>
          <p:cNvPr id="5" name="Content Placeholder 4">
            <a:extLst>
              <a:ext uri="{FF2B5EF4-FFF2-40B4-BE49-F238E27FC236}">
                <a16:creationId xmlns:a16="http://schemas.microsoft.com/office/drawing/2014/main" id="{C27D9DC0-9B96-1A4E-A5A9-53F7D0E7E4B1}"/>
              </a:ext>
            </a:extLst>
          </p:cNvPr>
          <p:cNvSpPr>
            <a:spLocks noGrp="1"/>
          </p:cNvSpPr>
          <p:nvPr>
            <p:ph idx="1"/>
          </p:nvPr>
        </p:nvSpPr>
        <p:spPr/>
        <p:txBody>
          <a:bodyPr>
            <a:normAutofit fontScale="92500" lnSpcReduction="20000"/>
          </a:bodyPr>
          <a:lstStyle/>
          <a:p>
            <a:r>
              <a:rPr lang="en-US" dirty="0"/>
              <a:t>State Property Tax increased to $2.70/$1,000 assessed valuation (approx. $0.82)</a:t>
            </a:r>
          </a:p>
          <a:p>
            <a:r>
              <a:rPr lang="en-US" dirty="0"/>
              <a:t>Maximum “Enrichment” Levy is lesser of $1.50/$1,000 AV or $2,500 per student</a:t>
            </a:r>
          </a:p>
          <a:p>
            <a:r>
              <a:rPr lang="en-US" dirty="0"/>
              <a:t>Beginning in Fall 2018, Enrichment Levy plan must be submitted to OSPI and approved before levies can go to ballot</a:t>
            </a:r>
          </a:p>
          <a:p>
            <a:r>
              <a:rPr lang="en-US" dirty="0"/>
              <a:t>Local revenues must be deposited in separate “sub-fund” of General Fund</a:t>
            </a:r>
          </a:p>
          <a:p>
            <a:r>
              <a:rPr lang="en-US" dirty="0"/>
              <a:t>Local Effort Assistance is funded at maximum $1,500 per student (max of levy + LEA)</a:t>
            </a:r>
          </a:p>
        </p:txBody>
      </p:sp>
    </p:spTree>
    <p:extLst>
      <p:ext uri="{BB962C8B-B14F-4D97-AF65-F5344CB8AC3E}">
        <p14:creationId xmlns:p14="http://schemas.microsoft.com/office/powerpoint/2010/main" val="1409213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B0212-A7CF-9E4C-B80C-D0B16EC8B891}"/>
              </a:ext>
            </a:extLst>
          </p:cNvPr>
          <p:cNvSpPr>
            <a:spLocks noGrp="1"/>
          </p:cNvSpPr>
          <p:nvPr>
            <p:ph type="title"/>
          </p:nvPr>
        </p:nvSpPr>
        <p:spPr/>
        <p:txBody>
          <a:bodyPr/>
          <a:lstStyle/>
          <a:p>
            <a:r>
              <a:rPr lang="en-US" dirty="0"/>
              <a:t>Levy Lid</a:t>
            </a:r>
          </a:p>
        </p:txBody>
      </p:sp>
      <p:sp>
        <p:nvSpPr>
          <p:cNvPr id="3" name="Content Placeholder 2">
            <a:extLst>
              <a:ext uri="{FF2B5EF4-FFF2-40B4-BE49-F238E27FC236}">
                <a16:creationId xmlns:a16="http://schemas.microsoft.com/office/drawing/2014/main" id="{E619C21A-4828-A346-A270-1E0BC8F2EECA}"/>
              </a:ext>
            </a:extLst>
          </p:cNvPr>
          <p:cNvSpPr>
            <a:spLocks noGrp="1"/>
          </p:cNvSpPr>
          <p:nvPr>
            <p:ph idx="1"/>
          </p:nvPr>
        </p:nvSpPr>
        <p:spPr/>
        <p:txBody>
          <a:bodyPr/>
          <a:lstStyle/>
          <a:p>
            <a:r>
              <a:rPr lang="en-US" dirty="0"/>
              <a:t>Beginning with taxes levied for collection in CY 2019, “Enrichment Levies” are limited to $1.50 per $1,000 of assessed value of property in the district </a:t>
            </a:r>
          </a:p>
          <a:p>
            <a:r>
              <a:rPr lang="en-US" dirty="0"/>
              <a:t>OR $2,500 per pupil—whichever is less</a:t>
            </a:r>
          </a:p>
          <a:p>
            <a:pPr lvl="1"/>
            <a:r>
              <a:rPr lang="en-US" dirty="0"/>
              <a:t>Per pupil limit calculated using prior year’s average FTE student enrollment</a:t>
            </a:r>
          </a:p>
          <a:p>
            <a:pPr lvl="1"/>
            <a:r>
              <a:rPr lang="en-US" dirty="0"/>
              <a:t>Beginning with taxes levied for collection in CY 2020, per pupil limit increased by inflation</a:t>
            </a:r>
          </a:p>
          <a:p>
            <a:r>
              <a:rPr lang="en-US" dirty="0"/>
              <a:t>Use of levy proceeds are restricted to enrichment activities only</a:t>
            </a:r>
          </a:p>
        </p:txBody>
      </p:sp>
    </p:spTree>
    <p:extLst>
      <p:ext uri="{BB962C8B-B14F-4D97-AF65-F5344CB8AC3E}">
        <p14:creationId xmlns:p14="http://schemas.microsoft.com/office/powerpoint/2010/main" val="1411674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2B253-C105-6848-8110-B10E2087875F}"/>
              </a:ext>
            </a:extLst>
          </p:cNvPr>
          <p:cNvSpPr>
            <a:spLocks noGrp="1"/>
          </p:cNvSpPr>
          <p:nvPr>
            <p:ph type="title"/>
          </p:nvPr>
        </p:nvSpPr>
        <p:spPr/>
        <p:txBody>
          <a:bodyPr/>
          <a:lstStyle/>
          <a:p>
            <a:r>
              <a:rPr lang="en-US" dirty="0"/>
              <a:t>Local Effort Assistance (LEA)</a:t>
            </a:r>
            <a:br>
              <a:rPr lang="en-US" dirty="0"/>
            </a:br>
            <a:r>
              <a:rPr lang="en-US" dirty="0"/>
              <a:t>AKA: Levy Equalization</a:t>
            </a:r>
          </a:p>
        </p:txBody>
      </p:sp>
      <p:sp>
        <p:nvSpPr>
          <p:cNvPr id="3" name="Content Placeholder 2">
            <a:extLst>
              <a:ext uri="{FF2B5EF4-FFF2-40B4-BE49-F238E27FC236}">
                <a16:creationId xmlns:a16="http://schemas.microsoft.com/office/drawing/2014/main" id="{5040B84E-B481-954B-A6F7-2546AAB71B4B}"/>
              </a:ext>
            </a:extLst>
          </p:cNvPr>
          <p:cNvSpPr>
            <a:spLocks noGrp="1"/>
          </p:cNvSpPr>
          <p:nvPr>
            <p:ph idx="1"/>
          </p:nvPr>
        </p:nvSpPr>
        <p:spPr/>
        <p:txBody>
          <a:bodyPr>
            <a:normAutofit fontScale="92500" lnSpcReduction="20000"/>
          </a:bodyPr>
          <a:lstStyle/>
          <a:p>
            <a:r>
              <a:rPr lang="en-US" dirty="0"/>
              <a:t>LEA is continued “to assist property-poor districts with funding to enhance equity in students’ access to extracurricular activities and similar enrichments”</a:t>
            </a:r>
          </a:p>
          <a:p>
            <a:r>
              <a:rPr lang="en-US" dirty="0"/>
              <a:t>To qualify for LEA, a district must:</a:t>
            </a:r>
          </a:p>
          <a:p>
            <a:pPr lvl="1"/>
            <a:r>
              <a:rPr lang="en-US" dirty="0"/>
              <a:t>pass a levy; and </a:t>
            </a:r>
          </a:p>
          <a:p>
            <a:pPr lvl="1"/>
            <a:r>
              <a:rPr lang="en-US" dirty="0"/>
              <a:t>have a maximum levy that is less than $1,500 per pupil </a:t>
            </a:r>
          </a:p>
          <a:p>
            <a:r>
              <a:rPr lang="en-US" dirty="0"/>
              <a:t>LEA will be provided on a per-pupil allocation basis so the sum of levy funding and LEA is $1,500 per pupil </a:t>
            </a:r>
          </a:p>
          <a:p>
            <a:r>
              <a:rPr lang="en-US" dirty="0"/>
              <a:t>$1,500 per pupil LEA maximum adjusted for inflation beginning in CY 2020</a:t>
            </a:r>
          </a:p>
        </p:txBody>
      </p:sp>
    </p:spTree>
    <p:extLst>
      <p:ext uri="{BB962C8B-B14F-4D97-AF65-F5344CB8AC3E}">
        <p14:creationId xmlns:p14="http://schemas.microsoft.com/office/powerpoint/2010/main" val="1531961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67EAE-8DB9-6F4D-AC3D-C933A70012F6}"/>
              </a:ext>
            </a:extLst>
          </p:cNvPr>
          <p:cNvSpPr>
            <a:spLocks noGrp="1"/>
          </p:cNvSpPr>
          <p:nvPr>
            <p:ph type="title"/>
          </p:nvPr>
        </p:nvSpPr>
        <p:spPr/>
        <p:txBody>
          <a:bodyPr/>
          <a:lstStyle/>
          <a:p>
            <a:r>
              <a:rPr lang="en-US" dirty="0"/>
              <a:t>Impact on Woodland Schools </a:t>
            </a:r>
            <a:br>
              <a:rPr lang="en-US" dirty="0"/>
            </a:br>
            <a:r>
              <a:rPr lang="en-US" dirty="0"/>
              <a:t>of Levy Changes</a:t>
            </a:r>
          </a:p>
        </p:txBody>
      </p:sp>
      <p:graphicFrame>
        <p:nvGraphicFramePr>
          <p:cNvPr id="4" name="Content Placeholder 3">
            <a:extLst>
              <a:ext uri="{FF2B5EF4-FFF2-40B4-BE49-F238E27FC236}">
                <a16:creationId xmlns:a16="http://schemas.microsoft.com/office/drawing/2014/main" id="{47E10BCD-9DC1-A74E-9400-0BAAADF96B26}"/>
              </a:ext>
            </a:extLst>
          </p:cNvPr>
          <p:cNvGraphicFramePr>
            <a:graphicFrameLocks noGrp="1"/>
          </p:cNvGraphicFramePr>
          <p:nvPr>
            <p:ph idx="1"/>
            <p:extLst>
              <p:ext uri="{D42A27DB-BD31-4B8C-83A1-F6EECF244321}">
                <p14:modId xmlns:p14="http://schemas.microsoft.com/office/powerpoint/2010/main" val="3270944306"/>
              </p:ext>
            </p:extLst>
          </p:nvPr>
        </p:nvGraphicFramePr>
        <p:xfrm>
          <a:off x="2773363" y="2052638"/>
          <a:ext cx="7796210" cy="2123440"/>
        </p:xfrm>
        <a:graphic>
          <a:graphicData uri="http://schemas.openxmlformats.org/drawingml/2006/table">
            <a:tbl>
              <a:tblPr firstRow="1" bandRow="1">
                <a:tableStyleId>{5C22544A-7EE6-4342-B048-85BDC9FD1C3A}</a:tableStyleId>
              </a:tblPr>
              <a:tblGrid>
                <a:gridCol w="1559242">
                  <a:extLst>
                    <a:ext uri="{9D8B030D-6E8A-4147-A177-3AD203B41FA5}">
                      <a16:colId xmlns:a16="http://schemas.microsoft.com/office/drawing/2014/main" val="3943471711"/>
                    </a:ext>
                  </a:extLst>
                </a:gridCol>
                <a:gridCol w="1559242">
                  <a:extLst>
                    <a:ext uri="{9D8B030D-6E8A-4147-A177-3AD203B41FA5}">
                      <a16:colId xmlns:a16="http://schemas.microsoft.com/office/drawing/2014/main" val="3113548960"/>
                    </a:ext>
                  </a:extLst>
                </a:gridCol>
                <a:gridCol w="1559242">
                  <a:extLst>
                    <a:ext uri="{9D8B030D-6E8A-4147-A177-3AD203B41FA5}">
                      <a16:colId xmlns:a16="http://schemas.microsoft.com/office/drawing/2014/main" val="2856211801"/>
                    </a:ext>
                  </a:extLst>
                </a:gridCol>
                <a:gridCol w="1559242">
                  <a:extLst>
                    <a:ext uri="{9D8B030D-6E8A-4147-A177-3AD203B41FA5}">
                      <a16:colId xmlns:a16="http://schemas.microsoft.com/office/drawing/2014/main" val="2830320586"/>
                    </a:ext>
                  </a:extLst>
                </a:gridCol>
                <a:gridCol w="1559242">
                  <a:extLst>
                    <a:ext uri="{9D8B030D-6E8A-4147-A177-3AD203B41FA5}">
                      <a16:colId xmlns:a16="http://schemas.microsoft.com/office/drawing/2014/main" val="2311830896"/>
                    </a:ext>
                  </a:extLst>
                </a:gridCol>
              </a:tblGrid>
              <a:tr h="370840">
                <a:tc>
                  <a:txBody>
                    <a:bodyPr/>
                    <a:lstStyle/>
                    <a:p>
                      <a:endParaRPr lang="en-US" dirty="0"/>
                    </a:p>
                  </a:txBody>
                  <a:tcPr/>
                </a:tc>
                <a:tc>
                  <a:txBody>
                    <a:bodyPr/>
                    <a:lstStyle/>
                    <a:p>
                      <a:pPr algn="ctr"/>
                      <a:r>
                        <a:rPr lang="en-US" dirty="0"/>
                        <a:t>2017-18</a:t>
                      </a:r>
                    </a:p>
                  </a:txBody>
                  <a:tcPr/>
                </a:tc>
                <a:tc>
                  <a:txBody>
                    <a:bodyPr/>
                    <a:lstStyle/>
                    <a:p>
                      <a:pPr algn="ctr"/>
                      <a:r>
                        <a:rPr lang="en-US" dirty="0"/>
                        <a:t>2018-19</a:t>
                      </a:r>
                    </a:p>
                  </a:txBody>
                  <a:tcPr/>
                </a:tc>
                <a:tc>
                  <a:txBody>
                    <a:bodyPr/>
                    <a:lstStyle/>
                    <a:p>
                      <a:pPr algn="ctr"/>
                      <a:r>
                        <a:rPr lang="en-US" dirty="0"/>
                        <a:t>2019-20</a:t>
                      </a:r>
                    </a:p>
                  </a:txBody>
                  <a:tcPr/>
                </a:tc>
                <a:tc>
                  <a:txBody>
                    <a:bodyPr/>
                    <a:lstStyle/>
                    <a:p>
                      <a:pPr algn="ctr"/>
                      <a:r>
                        <a:rPr lang="en-US" dirty="0"/>
                        <a:t>2020-21</a:t>
                      </a:r>
                    </a:p>
                  </a:txBody>
                  <a:tcPr/>
                </a:tc>
                <a:extLst>
                  <a:ext uri="{0D108BD9-81ED-4DB2-BD59-A6C34878D82A}">
                    <a16:rowId xmlns:a16="http://schemas.microsoft.com/office/drawing/2014/main" val="3788962456"/>
                  </a:ext>
                </a:extLst>
              </a:tr>
              <a:tr h="370840">
                <a:tc>
                  <a:txBody>
                    <a:bodyPr/>
                    <a:lstStyle/>
                    <a:p>
                      <a:r>
                        <a:rPr lang="en-US" dirty="0"/>
                        <a:t>Local Levy</a:t>
                      </a:r>
                    </a:p>
                  </a:txBody>
                  <a:tcPr/>
                </a:tc>
                <a:tc>
                  <a:txBody>
                    <a:bodyPr/>
                    <a:lstStyle/>
                    <a:p>
                      <a:pPr algn="r"/>
                      <a:r>
                        <a:rPr lang="en-US" dirty="0"/>
                        <a:t>$ 4,274,500</a:t>
                      </a:r>
                    </a:p>
                  </a:txBody>
                  <a:tcPr/>
                </a:tc>
                <a:tc>
                  <a:txBody>
                    <a:bodyPr/>
                    <a:lstStyle/>
                    <a:p>
                      <a:pPr algn="r"/>
                      <a:r>
                        <a:rPr lang="en-US" dirty="0"/>
                        <a:t>$ 3,323,194</a:t>
                      </a:r>
                    </a:p>
                  </a:txBody>
                  <a:tcPr/>
                </a:tc>
                <a:tc>
                  <a:txBody>
                    <a:bodyPr/>
                    <a:lstStyle/>
                    <a:p>
                      <a:pPr algn="r"/>
                      <a:r>
                        <a:rPr lang="en-US" dirty="0"/>
                        <a:t>$ 2,580,194</a:t>
                      </a:r>
                    </a:p>
                  </a:txBody>
                  <a:tcPr/>
                </a:tc>
                <a:tc>
                  <a:txBody>
                    <a:bodyPr/>
                    <a:lstStyle/>
                    <a:p>
                      <a:pPr algn="r"/>
                      <a:r>
                        <a:rPr lang="en-US" dirty="0"/>
                        <a:t>$ 2,709.204</a:t>
                      </a:r>
                    </a:p>
                  </a:txBody>
                  <a:tcPr/>
                </a:tc>
                <a:extLst>
                  <a:ext uri="{0D108BD9-81ED-4DB2-BD59-A6C34878D82A}">
                    <a16:rowId xmlns:a16="http://schemas.microsoft.com/office/drawing/2014/main" val="864424328"/>
                  </a:ext>
                </a:extLst>
              </a:tr>
              <a:tr h="370840">
                <a:tc>
                  <a:txBody>
                    <a:bodyPr/>
                    <a:lstStyle/>
                    <a:p>
                      <a:r>
                        <a:rPr lang="en-US" dirty="0"/>
                        <a:t>LEA</a:t>
                      </a:r>
                    </a:p>
                  </a:txBody>
                  <a:tcPr/>
                </a:tc>
                <a:tc>
                  <a:txBody>
                    <a:bodyPr/>
                    <a:lstStyle/>
                    <a:p>
                      <a:pPr algn="r"/>
                      <a:r>
                        <a:rPr lang="en-US" dirty="0"/>
                        <a:t>$ 1,075,687</a:t>
                      </a:r>
                    </a:p>
                  </a:txBody>
                  <a:tcPr/>
                </a:tc>
                <a:tc>
                  <a:txBody>
                    <a:bodyPr/>
                    <a:lstStyle/>
                    <a:p>
                      <a:pPr algn="r"/>
                      <a:r>
                        <a:rPr lang="en-US" dirty="0"/>
                        <a:t>$ 1,072,705</a:t>
                      </a:r>
                    </a:p>
                  </a:txBody>
                  <a:tcPr/>
                </a:tc>
                <a:tc>
                  <a:txBody>
                    <a:bodyPr/>
                    <a:lstStyle/>
                    <a:p>
                      <a:pPr algn="r"/>
                      <a:r>
                        <a:rPr lang="en-US" dirty="0"/>
                        <a:t>$ 1,019,782</a:t>
                      </a:r>
                    </a:p>
                  </a:txBody>
                  <a:tcPr/>
                </a:tc>
                <a:tc>
                  <a:txBody>
                    <a:bodyPr/>
                    <a:lstStyle/>
                    <a:p>
                      <a:pPr algn="r"/>
                      <a:r>
                        <a:rPr lang="en-US" dirty="0"/>
                        <a:t>$    957,662</a:t>
                      </a:r>
                    </a:p>
                  </a:txBody>
                  <a:tcPr/>
                </a:tc>
                <a:extLst>
                  <a:ext uri="{0D108BD9-81ED-4DB2-BD59-A6C34878D82A}">
                    <a16:rowId xmlns:a16="http://schemas.microsoft.com/office/drawing/2014/main" val="1371270215"/>
                  </a:ext>
                </a:extLst>
              </a:tr>
              <a:tr h="370840">
                <a:tc>
                  <a:txBody>
                    <a:bodyPr/>
                    <a:lstStyle/>
                    <a:p>
                      <a:r>
                        <a:rPr lang="en-US" dirty="0"/>
                        <a:t>TOTAL</a:t>
                      </a:r>
                    </a:p>
                  </a:txBody>
                  <a:tcPr/>
                </a:tc>
                <a:tc>
                  <a:txBody>
                    <a:bodyPr/>
                    <a:lstStyle/>
                    <a:p>
                      <a:pPr algn="r"/>
                      <a:r>
                        <a:rPr lang="en-US" dirty="0"/>
                        <a:t>$ 5,350,197</a:t>
                      </a:r>
                    </a:p>
                  </a:txBody>
                  <a:tcPr/>
                </a:tc>
                <a:tc>
                  <a:txBody>
                    <a:bodyPr/>
                    <a:lstStyle/>
                    <a:p>
                      <a:pPr algn="r"/>
                      <a:r>
                        <a:rPr lang="en-US" dirty="0"/>
                        <a:t>$ 4,396,398</a:t>
                      </a:r>
                    </a:p>
                  </a:txBody>
                  <a:tcPr/>
                </a:tc>
                <a:tc>
                  <a:txBody>
                    <a:bodyPr/>
                    <a:lstStyle/>
                    <a:p>
                      <a:pPr algn="r"/>
                      <a:r>
                        <a:rPr lang="en-US" dirty="0"/>
                        <a:t>$ 3,599,977</a:t>
                      </a:r>
                    </a:p>
                  </a:txBody>
                  <a:tcPr/>
                </a:tc>
                <a:tc>
                  <a:txBody>
                    <a:bodyPr/>
                    <a:lstStyle/>
                    <a:p>
                      <a:pPr algn="r"/>
                      <a:r>
                        <a:rPr lang="en-US" dirty="0"/>
                        <a:t>$ 3,666,866</a:t>
                      </a:r>
                    </a:p>
                  </a:txBody>
                  <a:tcPr/>
                </a:tc>
                <a:extLst>
                  <a:ext uri="{0D108BD9-81ED-4DB2-BD59-A6C34878D82A}">
                    <a16:rowId xmlns:a16="http://schemas.microsoft.com/office/drawing/2014/main" val="3991301108"/>
                  </a:ext>
                </a:extLst>
              </a:tr>
              <a:tr h="370840">
                <a:tc>
                  <a:txBody>
                    <a:bodyPr/>
                    <a:lstStyle/>
                    <a:p>
                      <a:r>
                        <a:rPr lang="en-US" dirty="0"/>
                        <a:t>Change from 17-18</a:t>
                      </a:r>
                    </a:p>
                  </a:txBody>
                  <a:tcPr/>
                </a:tc>
                <a:tc>
                  <a:txBody>
                    <a:bodyPr/>
                    <a:lstStyle/>
                    <a:p>
                      <a:pPr algn="r"/>
                      <a:endParaRPr lang="en-US" dirty="0"/>
                    </a:p>
                  </a:txBody>
                  <a:tcPr/>
                </a:tc>
                <a:tc>
                  <a:txBody>
                    <a:bodyPr/>
                    <a:lstStyle/>
                    <a:p>
                      <a:pPr algn="r"/>
                      <a:r>
                        <a:rPr lang="en-US" dirty="0">
                          <a:solidFill>
                            <a:srgbClr val="FF0000"/>
                          </a:solidFill>
                        </a:rPr>
                        <a:t>($   953,799)</a:t>
                      </a:r>
                    </a:p>
                  </a:txBody>
                  <a:tcPr/>
                </a:tc>
                <a:tc>
                  <a:txBody>
                    <a:bodyPr/>
                    <a:lstStyle/>
                    <a:p>
                      <a:pPr algn="r"/>
                      <a:r>
                        <a:rPr lang="en-US" dirty="0">
                          <a:solidFill>
                            <a:srgbClr val="FF0000"/>
                          </a:solidFill>
                        </a:rPr>
                        <a:t>($1,750,000)</a:t>
                      </a:r>
                    </a:p>
                  </a:txBody>
                  <a:tcPr/>
                </a:tc>
                <a:tc>
                  <a:txBody>
                    <a:bodyPr/>
                    <a:lstStyle/>
                    <a:p>
                      <a:pPr algn="r"/>
                      <a:r>
                        <a:rPr lang="en-US" dirty="0">
                          <a:solidFill>
                            <a:srgbClr val="FF0000"/>
                          </a:solidFill>
                        </a:rPr>
                        <a:t>($1,683,311)</a:t>
                      </a:r>
                    </a:p>
                  </a:txBody>
                  <a:tcPr/>
                </a:tc>
                <a:extLst>
                  <a:ext uri="{0D108BD9-81ED-4DB2-BD59-A6C34878D82A}">
                    <a16:rowId xmlns:a16="http://schemas.microsoft.com/office/drawing/2014/main" val="3269030691"/>
                  </a:ext>
                </a:extLst>
              </a:tr>
            </a:tbl>
          </a:graphicData>
        </a:graphic>
      </p:graphicFrame>
    </p:spTree>
    <p:extLst>
      <p:ext uri="{BB962C8B-B14F-4D97-AF65-F5344CB8AC3E}">
        <p14:creationId xmlns:p14="http://schemas.microsoft.com/office/powerpoint/2010/main" val="3856604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341D0-0A5F-5245-896A-6F3B35D3893E}"/>
              </a:ext>
            </a:extLst>
          </p:cNvPr>
          <p:cNvSpPr>
            <a:spLocks noGrp="1"/>
          </p:cNvSpPr>
          <p:nvPr>
            <p:ph type="title"/>
          </p:nvPr>
        </p:nvSpPr>
        <p:spPr/>
        <p:txBody>
          <a:bodyPr/>
          <a:lstStyle/>
          <a:p>
            <a:r>
              <a:rPr lang="en-US" dirty="0"/>
              <a:t>Levy and LEA Restrictions</a:t>
            </a:r>
          </a:p>
        </p:txBody>
      </p:sp>
      <p:sp>
        <p:nvSpPr>
          <p:cNvPr id="3" name="Content Placeholder 2">
            <a:extLst>
              <a:ext uri="{FF2B5EF4-FFF2-40B4-BE49-F238E27FC236}">
                <a16:creationId xmlns:a16="http://schemas.microsoft.com/office/drawing/2014/main" id="{721CDF2B-6885-5B47-B08A-2A53C97E992C}"/>
              </a:ext>
            </a:extLst>
          </p:cNvPr>
          <p:cNvSpPr>
            <a:spLocks noGrp="1"/>
          </p:cNvSpPr>
          <p:nvPr>
            <p:ph idx="1"/>
          </p:nvPr>
        </p:nvSpPr>
        <p:spPr/>
        <p:txBody>
          <a:bodyPr/>
          <a:lstStyle/>
          <a:p>
            <a:r>
              <a:rPr lang="en-US" dirty="0"/>
              <a:t>Beginning Sept. 1, 2019, local revenues may only be used for “documented and demonstrated enrichment of the State’s statutory program of basic education”</a:t>
            </a:r>
          </a:p>
          <a:p>
            <a:r>
              <a:rPr lang="en-US" dirty="0"/>
              <a:t>Enrichment are expenditures which provide a supplement beyond State:</a:t>
            </a:r>
          </a:p>
          <a:p>
            <a:pPr lvl="1"/>
            <a:r>
              <a:rPr lang="en-US" dirty="0"/>
              <a:t>Minimum instructional offerings;</a:t>
            </a:r>
          </a:p>
          <a:p>
            <a:pPr lvl="1"/>
            <a:r>
              <a:rPr lang="en-US" dirty="0"/>
              <a:t>Staffing ratios or program components of basic education (including additional staff); or </a:t>
            </a:r>
          </a:p>
          <a:p>
            <a:pPr lvl="1"/>
            <a:r>
              <a:rPr lang="en-US" dirty="0"/>
              <a:t>Professional learning allocations</a:t>
            </a:r>
          </a:p>
        </p:txBody>
      </p:sp>
    </p:spTree>
    <p:extLst>
      <p:ext uri="{BB962C8B-B14F-4D97-AF65-F5344CB8AC3E}">
        <p14:creationId xmlns:p14="http://schemas.microsoft.com/office/powerpoint/2010/main" val="2449067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20D55-0F0F-4A42-8ADC-132CB49EB913}"/>
              </a:ext>
            </a:extLst>
          </p:cNvPr>
          <p:cNvSpPr>
            <a:spLocks noGrp="1"/>
          </p:cNvSpPr>
          <p:nvPr>
            <p:ph type="title"/>
          </p:nvPr>
        </p:nvSpPr>
        <p:spPr/>
        <p:txBody>
          <a:bodyPr/>
          <a:lstStyle/>
          <a:p>
            <a:r>
              <a:rPr lang="en-US" dirty="0"/>
              <a:t>Levy and LEA Restrictions, continued</a:t>
            </a:r>
          </a:p>
        </p:txBody>
      </p:sp>
      <p:sp>
        <p:nvSpPr>
          <p:cNvPr id="3" name="Content Placeholder 2">
            <a:extLst>
              <a:ext uri="{FF2B5EF4-FFF2-40B4-BE49-F238E27FC236}">
                <a16:creationId xmlns:a16="http://schemas.microsoft.com/office/drawing/2014/main" id="{A652FB68-8D88-E040-8DD9-651790B69EA4}"/>
              </a:ext>
            </a:extLst>
          </p:cNvPr>
          <p:cNvSpPr>
            <a:spLocks noGrp="1"/>
          </p:cNvSpPr>
          <p:nvPr>
            <p:ph idx="1"/>
          </p:nvPr>
        </p:nvSpPr>
        <p:spPr/>
        <p:txBody>
          <a:bodyPr>
            <a:normAutofit fontScale="92500" lnSpcReduction="10000"/>
          </a:bodyPr>
          <a:lstStyle/>
          <a:p>
            <a:r>
              <a:rPr lang="en-US" dirty="0"/>
              <a:t>Permitted enrichment activities:</a:t>
            </a:r>
          </a:p>
          <a:p>
            <a:pPr lvl="1"/>
            <a:r>
              <a:rPr lang="en-US" dirty="0"/>
              <a:t>Extracurricular activities, extended school days, or an extended school year;</a:t>
            </a:r>
          </a:p>
          <a:p>
            <a:pPr lvl="1"/>
            <a:r>
              <a:rPr lang="en-US" dirty="0"/>
              <a:t>Additional course offerings beyond the minimum basic education instructional program;</a:t>
            </a:r>
          </a:p>
          <a:p>
            <a:pPr lvl="1"/>
            <a:r>
              <a:rPr lang="en-US" dirty="0"/>
              <a:t>Early learning programs; </a:t>
            </a:r>
          </a:p>
          <a:p>
            <a:pPr lvl="1"/>
            <a:r>
              <a:rPr lang="en-US" dirty="0"/>
              <a:t>Additional salary costs attributable to the provision or administration of allowed enrichment activities; and,</a:t>
            </a:r>
          </a:p>
          <a:p>
            <a:pPr lvl="1"/>
            <a:r>
              <a:rPr lang="en-US" dirty="0"/>
              <a:t>Additional activities or enhancements determined to be a documented and demonstrated enrichment of basic education by OSPI as part of the Enrichment Levy pre-ballot approval process</a:t>
            </a:r>
          </a:p>
        </p:txBody>
      </p:sp>
    </p:spTree>
    <p:extLst>
      <p:ext uri="{BB962C8B-B14F-4D97-AF65-F5344CB8AC3E}">
        <p14:creationId xmlns:p14="http://schemas.microsoft.com/office/powerpoint/2010/main" val="2165469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AC135-71A3-5F43-BB1A-99C5DF362043}"/>
              </a:ext>
            </a:extLst>
          </p:cNvPr>
          <p:cNvSpPr>
            <a:spLocks noGrp="1"/>
          </p:cNvSpPr>
          <p:nvPr>
            <p:ph type="title"/>
          </p:nvPr>
        </p:nvSpPr>
        <p:spPr/>
        <p:txBody>
          <a:bodyPr/>
          <a:lstStyle/>
          <a:p>
            <a:r>
              <a:rPr lang="en-US" dirty="0"/>
              <a:t>Levy and LEA Restrictions, continued</a:t>
            </a:r>
          </a:p>
        </p:txBody>
      </p:sp>
      <p:sp>
        <p:nvSpPr>
          <p:cNvPr id="3" name="Content Placeholder 2">
            <a:extLst>
              <a:ext uri="{FF2B5EF4-FFF2-40B4-BE49-F238E27FC236}">
                <a16:creationId xmlns:a16="http://schemas.microsoft.com/office/drawing/2014/main" id="{9A9FAE1A-2D36-4D41-AD08-99F5BB00A940}"/>
              </a:ext>
            </a:extLst>
          </p:cNvPr>
          <p:cNvSpPr>
            <a:spLocks noGrp="1"/>
          </p:cNvSpPr>
          <p:nvPr>
            <p:ph idx="1"/>
          </p:nvPr>
        </p:nvSpPr>
        <p:spPr/>
        <p:txBody>
          <a:bodyPr/>
          <a:lstStyle/>
          <a:p>
            <a:r>
              <a:rPr lang="en-US" dirty="0"/>
              <a:t>OSPI “may” develop recommendations for expanding the list of specifically permitted enrichment activities</a:t>
            </a:r>
          </a:p>
          <a:p>
            <a:pPr lvl="1"/>
            <a:r>
              <a:rPr lang="en-US" dirty="0"/>
              <a:t>OSPI not required to provide recommendations and no deadline is provided </a:t>
            </a:r>
          </a:p>
          <a:p>
            <a:pPr lvl="1"/>
            <a:r>
              <a:rPr lang="en-US" dirty="0"/>
              <a:t>If OSPI provides recommendations, the Legislature must “consider the recommendations in the 2018 Legislative Session”—but is not required to adopt</a:t>
            </a:r>
          </a:p>
        </p:txBody>
      </p:sp>
    </p:spTree>
    <p:extLst>
      <p:ext uri="{BB962C8B-B14F-4D97-AF65-F5344CB8AC3E}">
        <p14:creationId xmlns:p14="http://schemas.microsoft.com/office/powerpoint/2010/main" val="1880186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A1267-E1B0-3049-99EE-5F919B2EB02F}"/>
              </a:ext>
            </a:extLst>
          </p:cNvPr>
          <p:cNvSpPr>
            <a:spLocks noGrp="1"/>
          </p:cNvSpPr>
          <p:nvPr>
            <p:ph type="title"/>
          </p:nvPr>
        </p:nvSpPr>
        <p:spPr/>
        <p:txBody>
          <a:bodyPr/>
          <a:lstStyle/>
          <a:p>
            <a:r>
              <a:rPr lang="en-US" dirty="0"/>
              <a:t>Levy Expenditure Plans</a:t>
            </a:r>
          </a:p>
        </p:txBody>
      </p:sp>
      <p:sp>
        <p:nvSpPr>
          <p:cNvPr id="3" name="Content Placeholder 2">
            <a:extLst>
              <a:ext uri="{FF2B5EF4-FFF2-40B4-BE49-F238E27FC236}">
                <a16:creationId xmlns:a16="http://schemas.microsoft.com/office/drawing/2014/main" id="{D498CA5C-19D5-354B-A106-CA862FB969AE}"/>
              </a:ext>
            </a:extLst>
          </p:cNvPr>
          <p:cNvSpPr>
            <a:spLocks noGrp="1"/>
          </p:cNvSpPr>
          <p:nvPr>
            <p:ph idx="1"/>
          </p:nvPr>
        </p:nvSpPr>
        <p:spPr/>
        <p:txBody>
          <a:bodyPr/>
          <a:lstStyle/>
          <a:p>
            <a:r>
              <a:rPr lang="en-US" dirty="0"/>
              <a:t>Beginning with collection in CY 2020, OSPI must approve districts’ Enrichment Expenditure Plan before a proposition may be submitted to voters—required for Enrichment Levies and Transportation Vehicle Enrichment Levies</a:t>
            </a:r>
          </a:p>
          <a:p>
            <a:r>
              <a:rPr lang="en-US" dirty="0"/>
              <a:t>Pre-ballot approval process will begin in Fall of 2018</a:t>
            </a:r>
          </a:p>
          <a:p>
            <a:pPr lvl="1"/>
            <a:r>
              <a:rPr lang="en-US" dirty="0"/>
              <a:t>See OSPI FAQ: http://</a:t>
            </a:r>
            <a:r>
              <a:rPr lang="en-US" dirty="0" err="1"/>
              <a:t>bit.ly</a:t>
            </a:r>
            <a:r>
              <a:rPr lang="en-US" dirty="0"/>
              <a:t>/2wMKZKt</a:t>
            </a:r>
          </a:p>
        </p:txBody>
      </p:sp>
    </p:spTree>
    <p:extLst>
      <p:ext uri="{BB962C8B-B14F-4D97-AF65-F5344CB8AC3E}">
        <p14:creationId xmlns:p14="http://schemas.microsoft.com/office/powerpoint/2010/main" val="18121583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AFFFA-084A-E044-98F5-1428CF7C59EC}"/>
              </a:ext>
            </a:extLst>
          </p:cNvPr>
          <p:cNvSpPr>
            <a:spLocks noGrp="1"/>
          </p:cNvSpPr>
          <p:nvPr>
            <p:ph type="title"/>
          </p:nvPr>
        </p:nvSpPr>
        <p:spPr/>
        <p:txBody>
          <a:bodyPr/>
          <a:lstStyle/>
          <a:p>
            <a:r>
              <a:rPr lang="en-US" dirty="0"/>
              <a:t>Levy Expenditure Plans, Continued</a:t>
            </a:r>
          </a:p>
        </p:txBody>
      </p:sp>
      <p:sp>
        <p:nvSpPr>
          <p:cNvPr id="3" name="Content Placeholder 2">
            <a:extLst>
              <a:ext uri="{FF2B5EF4-FFF2-40B4-BE49-F238E27FC236}">
                <a16:creationId xmlns:a16="http://schemas.microsoft.com/office/drawing/2014/main" id="{AC03BF9D-363D-DA41-BF10-CEAE5F6EDC55}"/>
              </a:ext>
            </a:extLst>
          </p:cNvPr>
          <p:cNvSpPr>
            <a:spLocks noGrp="1"/>
          </p:cNvSpPr>
          <p:nvPr>
            <p:ph idx="1"/>
          </p:nvPr>
        </p:nvSpPr>
        <p:spPr/>
        <p:txBody>
          <a:bodyPr>
            <a:normAutofit fontScale="85000" lnSpcReduction="10000"/>
          </a:bodyPr>
          <a:lstStyle/>
          <a:p>
            <a:r>
              <a:rPr lang="en-US" dirty="0"/>
              <a:t>When plan submitted, OSPI has 30 days to notify district of approval</a:t>
            </a:r>
          </a:p>
          <a:p>
            <a:r>
              <a:rPr lang="en-US" dirty="0"/>
              <a:t>If plan is rejected, district may revise and resubmit and OSPI has 30 days to respond</a:t>
            </a:r>
          </a:p>
          <a:p>
            <a:pPr lvl="1"/>
            <a:r>
              <a:rPr lang="en-US" dirty="0"/>
              <a:t>After a plan has been approved, a school district may submit revised spending plan</a:t>
            </a:r>
          </a:p>
          <a:p>
            <a:pPr lvl="1"/>
            <a:r>
              <a:rPr lang="en-US" dirty="0"/>
              <a:t>District must make revisions in an open meeting of the Board</a:t>
            </a:r>
          </a:p>
          <a:p>
            <a:pPr lvl="1"/>
            <a:r>
              <a:rPr lang="en-US" dirty="0"/>
              <a:t>Following resubmission, OSPI has 30 days to respond</a:t>
            </a:r>
          </a:p>
          <a:p>
            <a:r>
              <a:rPr lang="en-US" dirty="0"/>
              <a:t>If OSPI has approved expenditures, a district may change the relative amounts to be spent of respective purposes without receiving additional approval from OSPI—if the change is adopted as part of the district’s annual budget</a:t>
            </a:r>
          </a:p>
        </p:txBody>
      </p:sp>
    </p:spTree>
    <p:extLst>
      <p:ext uri="{BB962C8B-B14F-4D97-AF65-F5344CB8AC3E}">
        <p14:creationId xmlns:p14="http://schemas.microsoft.com/office/powerpoint/2010/main" val="1698547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A0D6B-71ED-BB4E-925D-46C5F422A040}"/>
              </a:ext>
            </a:extLst>
          </p:cNvPr>
          <p:cNvSpPr>
            <a:spLocks noGrp="1"/>
          </p:cNvSpPr>
          <p:nvPr>
            <p:ph type="title"/>
          </p:nvPr>
        </p:nvSpPr>
        <p:spPr/>
        <p:txBody>
          <a:bodyPr>
            <a:normAutofit/>
          </a:bodyPr>
          <a:lstStyle/>
          <a:p>
            <a:r>
              <a:rPr lang="en-US" i="1" dirty="0" err="1"/>
              <a:t>McCleary</a:t>
            </a:r>
            <a:r>
              <a:rPr lang="en-US" dirty="0"/>
              <a:t> Decision: </a:t>
            </a:r>
            <a:br>
              <a:rPr lang="en-US" dirty="0"/>
            </a:br>
            <a:r>
              <a:rPr lang="en-US" dirty="0"/>
              <a:t>General and Uniform System of Schools</a:t>
            </a:r>
          </a:p>
        </p:txBody>
      </p:sp>
      <p:sp>
        <p:nvSpPr>
          <p:cNvPr id="3" name="Content Placeholder 2">
            <a:extLst>
              <a:ext uri="{FF2B5EF4-FFF2-40B4-BE49-F238E27FC236}">
                <a16:creationId xmlns:a16="http://schemas.microsoft.com/office/drawing/2014/main" id="{D45EDA1C-AD09-C248-85A7-CF69A6D30B62}"/>
              </a:ext>
            </a:extLst>
          </p:cNvPr>
          <p:cNvSpPr>
            <a:spLocks noGrp="1"/>
          </p:cNvSpPr>
          <p:nvPr>
            <p:ph idx="1"/>
          </p:nvPr>
        </p:nvSpPr>
        <p:spPr/>
        <p:txBody>
          <a:bodyPr>
            <a:normAutofit fontScale="85000" lnSpcReduction="10000"/>
          </a:bodyPr>
          <a:lstStyle/>
          <a:p>
            <a:pPr marL="0" indent="0">
              <a:buNone/>
            </a:pPr>
            <a:r>
              <a:rPr lang="en-US" sz="2800" u="sng" dirty="0"/>
              <a:t>The legislature shall provide for a general and uniform system of public schools</a:t>
            </a:r>
            <a:r>
              <a:rPr lang="en-US" sz="2800" dirty="0"/>
              <a:t>. The public school system shall include common schools, and such high schools, normal schools, and technical schools as may hereafter be established. But the entire revenue derived from the common school fund and the state tax for common schools shall be exclusively applied to the support of the common schools.</a:t>
            </a:r>
          </a:p>
          <a:p>
            <a:pPr marL="0" indent="0" algn="r">
              <a:buNone/>
            </a:pPr>
            <a:r>
              <a:rPr lang="en-US" dirty="0"/>
              <a:t>Article IX, Section 1 • Washington State Constitution</a:t>
            </a:r>
          </a:p>
          <a:p>
            <a:pPr marL="0" indent="0" algn="r">
              <a:buNone/>
            </a:pPr>
            <a:endParaRPr lang="en-US" dirty="0"/>
          </a:p>
        </p:txBody>
      </p:sp>
    </p:spTree>
    <p:extLst>
      <p:ext uri="{BB962C8B-B14F-4D97-AF65-F5344CB8AC3E}">
        <p14:creationId xmlns:p14="http://schemas.microsoft.com/office/powerpoint/2010/main" val="2223816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57D53-498C-C544-AAC5-B3D0319D21CF}"/>
              </a:ext>
            </a:extLst>
          </p:cNvPr>
          <p:cNvSpPr>
            <a:spLocks noGrp="1"/>
          </p:cNvSpPr>
          <p:nvPr>
            <p:ph type="title"/>
          </p:nvPr>
        </p:nvSpPr>
        <p:spPr/>
        <p:txBody>
          <a:bodyPr/>
          <a:lstStyle/>
          <a:p>
            <a:r>
              <a:rPr lang="en-US" dirty="0"/>
              <a:t>Accounting for Local Revenues</a:t>
            </a:r>
          </a:p>
        </p:txBody>
      </p:sp>
      <p:sp>
        <p:nvSpPr>
          <p:cNvPr id="3" name="Content Placeholder 2">
            <a:extLst>
              <a:ext uri="{FF2B5EF4-FFF2-40B4-BE49-F238E27FC236}">
                <a16:creationId xmlns:a16="http://schemas.microsoft.com/office/drawing/2014/main" id="{B3B2EE03-3008-9848-9A8B-71E900564D6A}"/>
              </a:ext>
            </a:extLst>
          </p:cNvPr>
          <p:cNvSpPr>
            <a:spLocks noGrp="1"/>
          </p:cNvSpPr>
          <p:nvPr>
            <p:ph idx="1"/>
          </p:nvPr>
        </p:nvSpPr>
        <p:spPr/>
        <p:txBody>
          <a:bodyPr>
            <a:normAutofit fontScale="92500" lnSpcReduction="10000"/>
          </a:bodyPr>
          <a:lstStyle/>
          <a:p>
            <a:r>
              <a:rPr lang="en-US" dirty="0"/>
              <a:t>By SY 2019-20, school districts must establish a local revenue “sub-fund” to account for financial operations that are paid from local revenues</a:t>
            </a:r>
          </a:p>
          <a:p>
            <a:pPr lvl="1"/>
            <a:r>
              <a:rPr lang="en-US" dirty="0"/>
              <a:t>Local revenues include Enrichment Levies, </a:t>
            </a:r>
          </a:p>
          <a:p>
            <a:pPr lvl="1"/>
            <a:r>
              <a:rPr lang="en-US" dirty="0"/>
              <a:t>Transportation Vehicle Enrichment Levies, LEA funding, and other local revenues, such as grants, donations, and state/federal payments in lieu of taxes </a:t>
            </a:r>
          </a:p>
          <a:p>
            <a:r>
              <a:rPr lang="en-US" dirty="0"/>
              <a:t>Districts must track expenditures from this sub-fund separately to account for the expenditure of each stream of revenue by source </a:t>
            </a:r>
          </a:p>
          <a:p>
            <a:r>
              <a:rPr lang="en-US" dirty="0"/>
              <a:t>OSPI to update accounting rules by SY 2019-20</a:t>
            </a:r>
          </a:p>
        </p:txBody>
      </p:sp>
    </p:spTree>
    <p:extLst>
      <p:ext uri="{BB962C8B-B14F-4D97-AF65-F5344CB8AC3E}">
        <p14:creationId xmlns:p14="http://schemas.microsoft.com/office/powerpoint/2010/main" val="22909531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E8CD3-E56D-8645-BAB1-6CD416006FBC}"/>
              </a:ext>
            </a:extLst>
          </p:cNvPr>
          <p:cNvSpPr>
            <a:spLocks noGrp="1"/>
          </p:cNvSpPr>
          <p:nvPr>
            <p:ph type="title"/>
          </p:nvPr>
        </p:nvSpPr>
        <p:spPr/>
        <p:txBody>
          <a:bodyPr/>
          <a:lstStyle/>
          <a:p>
            <a:r>
              <a:rPr lang="en-US" dirty="0"/>
              <a:t>CBAs and Supplemental Contracts</a:t>
            </a:r>
          </a:p>
        </p:txBody>
      </p:sp>
      <p:sp>
        <p:nvSpPr>
          <p:cNvPr id="3" name="Content Placeholder 2">
            <a:extLst>
              <a:ext uri="{FF2B5EF4-FFF2-40B4-BE49-F238E27FC236}">
                <a16:creationId xmlns:a16="http://schemas.microsoft.com/office/drawing/2014/main" id="{16BA23C7-8EFA-1D44-AEAB-0526606C165A}"/>
              </a:ext>
            </a:extLst>
          </p:cNvPr>
          <p:cNvSpPr>
            <a:spLocks noGrp="1"/>
          </p:cNvSpPr>
          <p:nvPr>
            <p:ph idx="1"/>
          </p:nvPr>
        </p:nvSpPr>
        <p:spPr/>
        <p:txBody>
          <a:bodyPr/>
          <a:lstStyle/>
          <a:p>
            <a:r>
              <a:rPr lang="en-US" dirty="0"/>
              <a:t>Levy funds can only be used for “enrichment” beyond basic education</a:t>
            </a:r>
          </a:p>
          <a:p>
            <a:r>
              <a:rPr lang="en-US" dirty="0"/>
              <a:t>CBAs currently in place are not impaired; however agreements executed after bill’s effective date must comply with new law</a:t>
            </a:r>
          </a:p>
          <a:p>
            <a:r>
              <a:rPr lang="en-US" dirty="0"/>
              <a:t>Supplemental pay may not exceed the employee’s basic education hourly rate </a:t>
            </a:r>
          </a:p>
          <a:p>
            <a:r>
              <a:rPr lang="en-US" dirty="0"/>
              <a:t>Beginning Sept. 1, 2017, districts must annually report to OSPI on TRI contracts</a:t>
            </a:r>
          </a:p>
        </p:txBody>
      </p:sp>
    </p:spTree>
    <p:extLst>
      <p:ext uri="{BB962C8B-B14F-4D97-AF65-F5344CB8AC3E}">
        <p14:creationId xmlns:p14="http://schemas.microsoft.com/office/powerpoint/2010/main" val="2526089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E17C5-56A2-F046-9945-7722EB9154DC}"/>
              </a:ext>
            </a:extLst>
          </p:cNvPr>
          <p:cNvSpPr>
            <a:spLocks noGrp="1"/>
          </p:cNvSpPr>
          <p:nvPr>
            <p:ph type="title"/>
          </p:nvPr>
        </p:nvSpPr>
        <p:spPr/>
        <p:txBody>
          <a:bodyPr/>
          <a:lstStyle/>
          <a:p>
            <a:r>
              <a:rPr lang="en-US" dirty="0"/>
              <a:t>Collective Bargaining</a:t>
            </a:r>
          </a:p>
        </p:txBody>
      </p:sp>
      <p:sp>
        <p:nvSpPr>
          <p:cNvPr id="3" name="Content Placeholder 2">
            <a:extLst>
              <a:ext uri="{FF2B5EF4-FFF2-40B4-BE49-F238E27FC236}">
                <a16:creationId xmlns:a16="http://schemas.microsoft.com/office/drawing/2014/main" id="{65EB376C-B655-7E46-AD1D-586CFA02391D}"/>
              </a:ext>
            </a:extLst>
          </p:cNvPr>
          <p:cNvSpPr>
            <a:spLocks noGrp="1"/>
          </p:cNvSpPr>
          <p:nvPr>
            <p:ph idx="1"/>
          </p:nvPr>
        </p:nvSpPr>
        <p:spPr/>
        <p:txBody>
          <a:bodyPr/>
          <a:lstStyle/>
          <a:p>
            <a:r>
              <a:rPr lang="en-US" dirty="0"/>
              <a:t>During the 2018-19 transitional period for new salary allocations, district CBAs may not provide a total salary increase (including supplemental contracts) that exceeds inflation (Seattle CPI)</a:t>
            </a:r>
          </a:p>
          <a:p>
            <a:r>
              <a:rPr lang="en-US" dirty="0"/>
              <a:t>Applies to CBAs executed after July 6, 2017 </a:t>
            </a:r>
          </a:p>
          <a:p>
            <a:r>
              <a:rPr lang="en-US" dirty="0"/>
              <a:t>If a district’s average CIS, CLS or CAS salary is less than the allocation for 2018-19, the district may increase those salaries up to the amount allocated by the State.</a:t>
            </a:r>
          </a:p>
        </p:txBody>
      </p:sp>
    </p:spTree>
    <p:extLst>
      <p:ext uri="{BB962C8B-B14F-4D97-AF65-F5344CB8AC3E}">
        <p14:creationId xmlns:p14="http://schemas.microsoft.com/office/powerpoint/2010/main" val="27161748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E46FE-146D-A147-9BDB-AEFCFC124C19}"/>
              </a:ext>
            </a:extLst>
          </p:cNvPr>
          <p:cNvSpPr>
            <a:spLocks noGrp="1"/>
          </p:cNvSpPr>
          <p:nvPr>
            <p:ph type="title"/>
          </p:nvPr>
        </p:nvSpPr>
        <p:spPr/>
        <p:txBody>
          <a:bodyPr/>
          <a:lstStyle/>
          <a:p>
            <a:r>
              <a:rPr lang="en-US" dirty="0"/>
              <a:t>Supplemental Contracts</a:t>
            </a:r>
          </a:p>
        </p:txBody>
      </p:sp>
      <p:sp>
        <p:nvSpPr>
          <p:cNvPr id="3" name="Content Placeholder 2">
            <a:extLst>
              <a:ext uri="{FF2B5EF4-FFF2-40B4-BE49-F238E27FC236}">
                <a16:creationId xmlns:a16="http://schemas.microsoft.com/office/drawing/2014/main" id="{A5A33524-3028-B143-A8A8-FE1FBA665179}"/>
              </a:ext>
            </a:extLst>
          </p:cNvPr>
          <p:cNvSpPr>
            <a:spLocks noGrp="1"/>
          </p:cNvSpPr>
          <p:nvPr>
            <p:ph idx="1"/>
          </p:nvPr>
        </p:nvSpPr>
        <p:spPr/>
        <p:txBody>
          <a:bodyPr/>
          <a:lstStyle/>
          <a:p>
            <a:r>
              <a:rPr lang="en-US" dirty="0"/>
              <a:t>Districts may pay CIS salaries exceeding State salary allocations, but must use separate supplemental contracts for additional Time, Responsibility, or Incentive (Innovation eliminated)</a:t>
            </a:r>
          </a:p>
          <a:p>
            <a:r>
              <a:rPr lang="en-US" dirty="0"/>
              <a:t>Supplemental contracts are restricted to activities defined as enrichment, beginning Sept. 1, 2019</a:t>
            </a:r>
          </a:p>
          <a:p>
            <a:r>
              <a:rPr lang="en-US" dirty="0"/>
              <a:t>The hourly rate under a supplemental contract may not exceed the hourly basic education salary provided to that employee</a:t>
            </a:r>
          </a:p>
        </p:txBody>
      </p:sp>
    </p:spTree>
    <p:extLst>
      <p:ext uri="{BB962C8B-B14F-4D97-AF65-F5344CB8AC3E}">
        <p14:creationId xmlns:p14="http://schemas.microsoft.com/office/powerpoint/2010/main" val="38498549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975D2-1D86-4444-A833-01D82F0C8C9F}"/>
              </a:ext>
            </a:extLst>
          </p:cNvPr>
          <p:cNvSpPr>
            <a:spLocks noGrp="1"/>
          </p:cNvSpPr>
          <p:nvPr>
            <p:ph type="title"/>
          </p:nvPr>
        </p:nvSpPr>
        <p:spPr/>
        <p:txBody>
          <a:bodyPr/>
          <a:lstStyle/>
          <a:p>
            <a:r>
              <a:rPr lang="en-US" dirty="0"/>
              <a:t>Accountability &amp; Transparency</a:t>
            </a:r>
          </a:p>
        </p:txBody>
      </p:sp>
      <p:sp>
        <p:nvSpPr>
          <p:cNvPr id="3" name="Text Placeholder 2">
            <a:extLst>
              <a:ext uri="{FF2B5EF4-FFF2-40B4-BE49-F238E27FC236}">
                <a16:creationId xmlns:a16="http://schemas.microsoft.com/office/drawing/2014/main" id="{A8FE25EF-7B96-8647-B487-95CCAAFC804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401671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51E7E2-B063-8245-BE25-2B5580AD5EF7}"/>
              </a:ext>
            </a:extLst>
          </p:cNvPr>
          <p:cNvSpPr>
            <a:spLocks noGrp="1"/>
          </p:cNvSpPr>
          <p:nvPr>
            <p:ph type="title"/>
          </p:nvPr>
        </p:nvSpPr>
        <p:spPr>
          <a:xfrm>
            <a:off x="2057400" y="939800"/>
            <a:ext cx="8512739" cy="945485"/>
          </a:xfrm>
        </p:spPr>
        <p:txBody>
          <a:bodyPr/>
          <a:lstStyle/>
          <a:p>
            <a:r>
              <a:rPr lang="en-US" dirty="0"/>
              <a:t>Accountability &amp; Transparency — Overview</a:t>
            </a:r>
          </a:p>
        </p:txBody>
      </p:sp>
      <p:sp>
        <p:nvSpPr>
          <p:cNvPr id="5" name="Content Placeholder 4">
            <a:extLst>
              <a:ext uri="{FF2B5EF4-FFF2-40B4-BE49-F238E27FC236}">
                <a16:creationId xmlns:a16="http://schemas.microsoft.com/office/drawing/2014/main" id="{55601B0C-711B-8A4E-89C2-2F42AFB5EBBE}"/>
              </a:ext>
            </a:extLst>
          </p:cNvPr>
          <p:cNvSpPr>
            <a:spLocks noGrp="1"/>
          </p:cNvSpPr>
          <p:nvPr>
            <p:ph idx="1"/>
          </p:nvPr>
        </p:nvSpPr>
        <p:spPr/>
        <p:txBody>
          <a:bodyPr/>
          <a:lstStyle/>
          <a:p>
            <a:r>
              <a:rPr lang="en-US" dirty="0"/>
              <a:t>State Auditor will continue regular financial audits, with expanded review</a:t>
            </a:r>
          </a:p>
          <a:p>
            <a:r>
              <a:rPr lang="en-US" dirty="0"/>
              <a:t>School Boards must adopt policy regarding audit findings </a:t>
            </a:r>
          </a:p>
          <a:p>
            <a:r>
              <a:rPr lang="en-US" dirty="0"/>
              <a:t>School districts must develop four-year budget plans</a:t>
            </a:r>
          </a:p>
        </p:txBody>
      </p:sp>
    </p:spTree>
    <p:extLst>
      <p:ext uri="{BB962C8B-B14F-4D97-AF65-F5344CB8AC3E}">
        <p14:creationId xmlns:p14="http://schemas.microsoft.com/office/powerpoint/2010/main" val="38244397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F7D62-C7A9-BE40-8E9D-7C72C1AEC896}"/>
              </a:ext>
            </a:extLst>
          </p:cNvPr>
          <p:cNvSpPr>
            <a:spLocks noGrp="1"/>
          </p:cNvSpPr>
          <p:nvPr>
            <p:ph type="title"/>
          </p:nvPr>
        </p:nvSpPr>
        <p:spPr/>
        <p:txBody>
          <a:bodyPr/>
          <a:lstStyle/>
          <a:p>
            <a:r>
              <a:rPr lang="en-US" dirty="0"/>
              <a:t>Auditor Reviews</a:t>
            </a:r>
          </a:p>
        </p:txBody>
      </p:sp>
      <p:sp>
        <p:nvSpPr>
          <p:cNvPr id="3" name="Content Placeholder 2">
            <a:extLst>
              <a:ext uri="{FF2B5EF4-FFF2-40B4-BE49-F238E27FC236}">
                <a16:creationId xmlns:a16="http://schemas.microsoft.com/office/drawing/2014/main" id="{83AE0EAB-BA04-6346-904A-E85BCAF8C1B4}"/>
              </a:ext>
            </a:extLst>
          </p:cNvPr>
          <p:cNvSpPr>
            <a:spLocks noGrp="1"/>
          </p:cNvSpPr>
          <p:nvPr>
            <p:ph idx="1"/>
          </p:nvPr>
        </p:nvSpPr>
        <p:spPr/>
        <p:txBody>
          <a:bodyPr>
            <a:normAutofit fontScale="85000" lnSpcReduction="10000"/>
          </a:bodyPr>
          <a:lstStyle/>
          <a:p>
            <a:r>
              <a:rPr lang="en-US" dirty="0"/>
              <a:t>Beginning with SY 2019-20, regular State Auditor audits must include:, </a:t>
            </a:r>
          </a:p>
          <a:p>
            <a:pPr lvl="1"/>
            <a:r>
              <a:rPr lang="en-US" dirty="0"/>
              <a:t>Review of expenditure of local revenues for compliance with new restrictions; and</a:t>
            </a:r>
          </a:p>
          <a:p>
            <a:pPr lvl="1"/>
            <a:r>
              <a:rPr lang="en-US" dirty="0"/>
              <a:t>Compliance with OSPI-approved Levy Expenditure Plans</a:t>
            </a:r>
          </a:p>
          <a:p>
            <a:r>
              <a:rPr lang="en-US" dirty="0"/>
              <a:t>Any audit findings must be reported to OSPI, OFM and Legislature </a:t>
            </a:r>
          </a:p>
          <a:p>
            <a:r>
              <a:rPr lang="en-US" dirty="0"/>
              <a:t>Before SY 2019-20, School Boards must adopt policy for responding to audit findings.</a:t>
            </a:r>
          </a:p>
          <a:p>
            <a:r>
              <a:rPr lang="en-US" dirty="0"/>
              <a:t>The policy </a:t>
            </a:r>
          </a:p>
          <a:p>
            <a:pPr lvl="1"/>
            <a:r>
              <a:rPr lang="en-US" dirty="0"/>
              <a:t>must require a public hearing; and </a:t>
            </a:r>
          </a:p>
          <a:p>
            <a:pPr lvl="1"/>
            <a:r>
              <a:rPr lang="en-US" dirty="0"/>
              <a:t>may include “progressive disciplinary actions” for superintendent</a:t>
            </a:r>
          </a:p>
        </p:txBody>
      </p:sp>
    </p:spTree>
    <p:extLst>
      <p:ext uri="{BB962C8B-B14F-4D97-AF65-F5344CB8AC3E}">
        <p14:creationId xmlns:p14="http://schemas.microsoft.com/office/powerpoint/2010/main" val="18960546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C860-130A-BC40-9BD6-AE27421FD316}"/>
              </a:ext>
            </a:extLst>
          </p:cNvPr>
          <p:cNvSpPr>
            <a:spLocks noGrp="1"/>
          </p:cNvSpPr>
          <p:nvPr>
            <p:ph type="title"/>
          </p:nvPr>
        </p:nvSpPr>
        <p:spPr/>
        <p:txBody>
          <a:bodyPr/>
          <a:lstStyle/>
          <a:p>
            <a:r>
              <a:rPr lang="en-US" dirty="0"/>
              <a:t>Transparency</a:t>
            </a:r>
          </a:p>
        </p:txBody>
      </p:sp>
      <p:sp>
        <p:nvSpPr>
          <p:cNvPr id="3" name="Content Placeholder 2">
            <a:extLst>
              <a:ext uri="{FF2B5EF4-FFF2-40B4-BE49-F238E27FC236}">
                <a16:creationId xmlns:a16="http://schemas.microsoft.com/office/drawing/2014/main" id="{5E0BEA6D-D3FA-944A-9DBB-4626000275EF}"/>
              </a:ext>
            </a:extLst>
          </p:cNvPr>
          <p:cNvSpPr>
            <a:spLocks noGrp="1"/>
          </p:cNvSpPr>
          <p:nvPr>
            <p:ph idx="1"/>
          </p:nvPr>
        </p:nvSpPr>
        <p:spPr/>
        <p:txBody>
          <a:bodyPr/>
          <a:lstStyle/>
          <a:p>
            <a:r>
              <a:rPr lang="en-US" dirty="0"/>
              <a:t>Beginning in 2018, districts must develop four year budget plans, including enrollment-projections, and estimates of funding necessary to maintain current program levels and supplemental contract obligations </a:t>
            </a:r>
          </a:p>
          <a:p>
            <a:r>
              <a:rPr lang="en-US" dirty="0"/>
              <a:t>Budget must specify amounts and sources of each employee’s salary, beginning SY 2019-20</a:t>
            </a:r>
          </a:p>
          <a:p>
            <a:r>
              <a:rPr lang="en-US" dirty="0"/>
              <a:t>School districts must: provide public notice of budget hearing; and electronically post the budget and four-year plan</a:t>
            </a:r>
          </a:p>
        </p:txBody>
      </p:sp>
    </p:spTree>
    <p:extLst>
      <p:ext uri="{BB962C8B-B14F-4D97-AF65-F5344CB8AC3E}">
        <p14:creationId xmlns:p14="http://schemas.microsoft.com/office/powerpoint/2010/main" val="4730035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4BEB3-3F4C-B74E-9952-23069B3D0A8C}"/>
              </a:ext>
            </a:extLst>
          </p:cNvPr>
          <p:cNvSpPr>
            <a:spLocks noGrp="1"/>
          </p:cNvSpPr>
          <p:nvPr>
            <p:ph type="title"/>
          </p:nvPr>
        </p:nvSpPr>
        <p:spPr/>
        <p:txBody>
          <a:bodyPr/>
          <a:lstStyle/>
          <a:p>
            <a:r>
              <a:rPr lang="en-US" dirty="0"/>
              <a:t>Transparency, Continued</a:t>
            </a:r>
          </a:p>
        </p:txBody>
      </p:sp>
      <p:sp>
        <p:nvSpPr>
          <p:cNvPr id="3" name="Content Placeholder 2">
            <a:extLst>
              <a:ext uri="{FF2B5EF4-FFF2-40B4-BE49-F238E27FC236}">
                <a16:creationId xmlns:a16="http://schemas.microsoft.com/office/drawing/2014/main" id="{34058D05-4699-FF41-AFC6-FE66FE126B3E}"/>
              </a:ext>
            </a:extLst>
          </p:cNvPr>
          <p:cNvSpPr>
            <a:spLocks noGrp="1"/>
          </p:cNvSpPr>
          <p:nvPr>
            <p:ph idx="1"/>
          </p:nvPr>
        </p:nvSpPr>
        <p:spPr/>
        <p:txBody>
          <a:bodyPr/>
          <a:lstStyle/>
          <a:p>
            <a:r>
              <a:rPr lang="en-US" dirty="0"/>
              <a:t>Districts must submit budget and four-year plan to their ESD and OSPI</a:t>
            </a:r>
          </a:p>
          <a:p>
            <a:r>
              <a:rPr lang="en-US" dirty="0"/>
              <a:t>OSPI must use budgets and plans to rank districts by financial health and provide information to districts to help them avoid financial difficulty, insolvency, or binding conditions</a:t>
            </a:r>
          </a:p>
        </p:txBody>
      </p:sp>
    </p:spTree>
    <p:extLst>
      <p:ext uri="{BB962C8B-B14F-4D97-AF65-F5344CB8AC3E}">
        <p14:creationId xmlns:p14="http://schemas.microsoft.com/office/powerpoint/2010/main" val="3152658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C3205-40A5-204D-90F7-1DB076C21858}"/>
              </a:ext>
            </a:extLst>
          </p:cNvPr>
          <p:cNvSpPr>
            <a:spLocks noGrp="1"/>
          </p:cNvSpPr>
          <p:nvPr>
            <p:ph type="title"/>
          </p:nvPr>
        </p:nvSpPr>
        <p:spPr/>
        <p:txBody>
          <a:bodyPr/>
          <a:lstStyle/>
          <a:p>
            <a:r>
              <a:rPr lang="en-US" dirty="0"/>
              <a:t>Projected Impacts to Woodland </a:t>
            </a:r>
          </a:p>
        </p:txBody>
      </p:sp>
      <p:sp>
        <p:nvSpPr>
          <p:cNvPr id="3" name="Content Placeholder 2">
            <a:extLst>
              <a:ext uri="{FF2B5EF4-FFF2-40B4-BE49-F238E27FC236}">
                <a16:creationId xmlns:a16="http://schemas.microsoft.com/office/drawing/2014/main" id="{DC97496A-216B-AA45-87B2-C993ACFF1195}"/>
              </a:ext>
            </a:extLst>
          </p:cNvPr>
          <p:cNvSpPr>
            <a:spLocks noGrp="1"/>
          </p:cNvSpPr>
          <p:nvPr>
            <p:ph idx="1"/>
          </p:nvPr>
        </p:nvSpPr>
        <p:spPr/>
        <p:txBody>
          <a:bodyPr/>
          <a:lstStyle/>
          <a:p>
            <a:r>
              <a:rPr lang="en-US" dirty="0"/>
              <a:t>The State has significantly increased state funding of Basic Education</a:t>
            </a:r>
          </a:p>
          <a:p>
            <a:r>
              <a:rPr lang="en-US" dirty="0"/>
              <a:t>The State has significantly reduced the amount of local funding available to School Districts</a:t>
            </a:r>
          </a:p>
          <a:p>
            <a:r>
              <a:rPr lang="en-US" dirty="0"/>
              <a:t>Costs, most of them mandated in 2242, exceed our ability to pay to maintain our current program within the combination of state and local resources</a:t>
            </a:r>
          </a:p>
        </p:txBody>
      </p:sp>
    </p:spTree>
    <p:extLst>
      <p:ext uri="{BB962C8B-B14F-4D97-AF65-F5344CB8AC3E}">
        <p14:creationId xmlns:p14="http://schemas.microsoft.com/office/powerpoint/2010/main" val="459860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B203D-6496-CA4D-9CFC-C4F9A61EE156}"/>
              </a:ext>
            </a:extLst>
          </p:cNvPr>
          <p:cNvSpPr>
            <a:spLocks noGrp="1"/>
          </p:cNvSpPr>
          <p:nvPr>
            <p:ph type="title"/>
          </p:nvPr>
        </p:nvSpPr>
        <p:spPr/>
        <p:txBody>
          <a:bodyPr>
            <a:normAutofit fontScale="90000"/>
          </a:bodyPr>
          <a:lstStyle/>
          <a:p>
            <a:r>
              <a:rPr lang="en-US" dirty="0"/>
              <a:t>What is included in </a:t>
            </a:r>
            <a:br>
              <a:rPr lang="en-US" dirty="0"/>
            </a:br>
            <a:r>
              <a:rPr lang="en-US" dirty="0"/>
              <a:t>“General and Uniform System of Schools?”  </a:t>
            </a:r>
          </a:p>
        </p:txBody>
      </p:sp>
      <p:sp>
        <p:nvSpPr>
          <p:cNvPr id="3" name="Content Placeholder 2">
            <a:extLst>
              <a:ext uri="{FF2B5EF4-FFF2-40B4-BE49-F238E27FC236}">
                <a16:creationId xmlns:a16="http://schemas.microsoft.com/office/drawing/2014/main" id="{720DECCF-61C2-6444-AB99-D90DCF590CDC}"/>
              </a:ext>
            </a:extLst>
          </p:cNvPr>
          <p:cNvSpPr>
            <a:spLocks noGrp="1"/>
          </p:cNvSpPr>
          <p:nvPr>
            <p:ph idx="1"/>
          </p:nvPr>
        </p:nvSpPr>
        <p:spPr/>
        <p:txBody>
          <a:bodyPr>
            <a:normAutofit/>
          </a:bodyPr>
          <a:lstStyle/>
          <a:p>
            <a:r>
              <a:rPr lang="en-US" b="1" dirty="0"/>
              <a:t>Basic Education Act of 1977</a:t>
            </a:r>
          </a:p>
          <a:p>
            <a:pPr lvl="1"/>
            <a:r>
              <a:rPr lang="en-US" dirty="0"/>
              <a:t>The goal of the school system, which includes providing students the opportunity to develop essential knowledge and skills in various subjects,</a:t>
            </a:r>
          </a:p>
          <a:p>
            <a:pPr lvl="1"/>
            <a:r>
              <a:rPr lang="en-US" dirty="0"/>
              <a:t>The Instructional Program to be made available by school districts; and,</a:t>
            </a:r>
          </a:p>
          <a:p>
            <a:pPr lvl="1"/>
            <a:r>
              <a:rPr lang="en-US" dirty="0"/>
              <a:t>The determination and distribution of state funding to support the Instructional Program.</a:t>
            </a:r>
          </a:p>
        </p:txBody>
      </p:sp>
    </p:spTree>
    <p:extLst>
      <p:ext uri="{BB962C8B-B14F-4D97-AF65-F5344CB8AC3E}">
        <p14:creationId xmlns:p14="http://schemas.microsoft.com/office/powerpoint/2010/main" val="35895299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E4F0A-18EF-2746-B8B6-556F2524EDD1}"/>
              </a:ext>
            </a:extLst>
          </p:cNvPr>
          <p:cNvSpPr>
            <a:spLocks noGrp="1"/>
          </p:cNvSpPr>
          <p:nvPr>
            <p:ph type="title"/>
          </p:nvPr>
        </p:nvSpPr>
        <p:spPr/>
        <p:txBody>
          <a:bodyPr/>
          <a:lstStyle/>
          <a:p>
            <a:r>
              <a:rPr lang="en-US" dirty="0"/>
              <a:t>Staffing Costs and Revenue</a:t>
            </a:r>
          </a:p>
        </p:txBody>
      </p:sp>
      <p:graphicFrame>
        <p:nvGraphicFramePr>
          <p:cNvPr id="4" name="Content Placeholder 3">
            <a:extLst>
              <a:ext uri="{FF2B5EF4-FFF2-40B4-BE49-F238E27FC236}">
                <a16:creationId xmlns:a16="http://schemas.microsoft.com/office/drawing/2014/main" id="{6A0B4556-D74B-4742-8A05-33D42FBAC579}"/>
              </a:ext>
            </a:extLst>
          </p:cNvPr>
          <p:cNvGraphicFramePr>
            <a:graphicFrameLocks noGrp="1"/>
          </p:cNvGraphicFramePr>
          <p:nvPr>
            <p:ph idx="1"/>
            <p:extLst>
              <p:ext uri="{D42A27DB-BD31-4B8C-83A1-F6EECF244321}">
                <p14:modId xmlns:p14="http://schemas.microsoft.com/office/powerpoint/2010/main" val="2038987493"/>
              </p:ext>
            </p:extLst>
          </p:nvPr>
        </p:nvGraphicFramePr>
        <p:xfrm>
          <a:off x="2773927" y="1589501"/>
          <a:ext cx="7796212" cy="4897120"/>
        </p:xfrm>
        <a:graphic>
          <a:graphicData uri="http://schemas.openxmlformats.org/drawingml/2006/table">
            <a:tbl>
              <a:tblPr firstRow="1" bandRow="1">
                <a:tableStyleId>{5C22544A-7EE6-4342-B048-85BDC9FD1C3A}</a:tableStyleId>
              </a:tblPr>
              <a:tblGrid>
                <a:gridCol w="3579936">
                  <a:extLst>
                    <a:ext uri="{9D8B030D-6E8A-4147-A177-3AD203B41FA5}">
                      <a16:colId xmlns:a16="http://schemas.microsoft.com/office/drawing/2014/main" val="540367956"/>
                    </a:ext>
                  </a:extLst>
                </a:gridCol>
                <a:gridCol w="1401288">
                  <a:extLst>
                    <a:ext uri="{9D8B030D-6E8A-4147-A177-3AD203B41FA5}">
                      <a16:colId xmlns:a16="http://schemas.microsoft.com/office/drawing/2014/main" val="2474183292"/>
                    </a:ext>
                  </a:extLst>
                </a:gridCol>
                <a:gridCol w="1365662">
                  <a:extLst>
                    <a:ext uri="{9D8B030D-6E8A-4147-A177-3AD203B41FA5}">
                      <a16:colId xmlns:a16="http://schemas.microsoft.com/office/drawing/2014/main" val="2047616218"/>
                    </a:ext>
                  </a:extLst>
                </a:gridCol>
                <a:gridCol w="1449326">
                  <a:extLst>
                    <a:ext uri="{9D8B030D-6E8A-4147-A177-3AD203B41FA5}">
                      <a16:colId xmlns:a16="http://schemas.microsoft.com/office/drawing/2014/main" val="3650078455"/>
                    </a:ext>
                  </a:extLst>
                </a:gridCol>
              </a:tblGrid>
              <a:tr h="370840">
                <a:tc>
                  <a:txBody>
                    <a:bodyPr/>
                    <a:lstStyle/>
                    <a:p>
                      <a:endParaRPr lang="en-US" dirty="0"/>
                    </a:p>
                  </a:txBody>
                  <a:tcPr/>
                </a:tc>
                <a:tc>
                  <a:txBody>
                    <a:bodyPr/>
                    <a:lstStyle/>
                    <a:p>
                      <a:r>
                        <a:rPr lang="en-US" dirty="0"/>
                        <a:t>2018-19 Increased costs from Current</a:t>
                      </a:r>
                    </a:p>
                  </a:txBody>
                  <a:tcPr/>
                </a:tc>
                <a:tc>
                  <a:txBody>
                    <a:bodyPr/>
                    <a:lstStyle/>
                    <a:p>
                      <a:r>
                        <a:rPr lang="en-US" dirty="0"/>
                        <a:t>2019-20 Increased costs from Current</a:t>
                      </a:r>
                    </a:p>
                  </a:txBody>
                  <a:tcPr/>
                </a:tc>
                <a:tc>
                  <a:txBody>
                    <a:bodyPr/>
                    <a:lstStyle/>
                    <a:p>
                      <a:r>
                        <a:rPr lang="en-US" dirty="0"/>
                        <a:t>2020-21 Increased costs from current</a:t>
                      </a:r>
                    </a:p>
                  </a:txBody>
                  <a:tcPr/>
                </a:tc>
                <a:extLst>
                  <a:ext uri="{0D108BD9-81ED-4DB2-BD59-A6C34878D82A}">
                    <a16:rowId xmlns:a16="http://schemas.microsoft.com/office/drawing/2014/main" val="607467696"/>
                  </a:ext>
                </a:extLst>
              </a:tr>
              <a:tr h="370840">
                <a:tc>
                  <a:txBody>
                    <a:bodyPr/>
                    <a:lstStyle/>
                    <a:p>
                      <a:r>
                        <a:rPr lang="en-US" dirty="0"/>
                        <a:t>Staffing Cost Increases</a:t>
                      </a:r>
                    </a:p>
                  </a:txBody>
                  <a:tcPr/>
                </a:tc>
                <a:tc>
                  <a:txBody>
                    <a:bodyPr/>
                    <a:lstStyle/>
                    <a:p>
                      <a:pPr algn="r"/>
                      <a:r>
                        <a:rPr lang="en-US" sz="1600" dirty="0"/>
                        <a:t>$ 691,526</a:t>
                      </a:r>
                    </a:p>
                  </a:txBody>
                  <a:tcPr/>
                </a:tc>
                <a:tc>
                  <a:txBody>
                    <a:bodyPr/>
                    <a:lstStyle/>
                    <a:p>
                      <a:pPr algn="r"/>
                      <a:r>
                        <a:rPr lang="en-US" sz="1600" dirty="0"/>
                        <a:t>$1,549,789</a:t>
                      </a:r>
                    </a:p>
                  </a:txBody>
                  <a:tcPr/>
                </a:tc>
                <a:tc>
                  <a:txBody>
                    <a:bodyPr/>
                    <a:lstStyle/>
                    <a:p>
                      <a:pPr algn="r"/>
                      <a:r>
                        <a:rPr lang="en-US" sz="1600" dirty="0"/>
                        <a:t>$1,969,589</a:t>
                      </a:r>
                    </a:p>
                  </a:txBody>
                  <a:tcPr/>
                </a:tc>
                <a:extLst>
                  <a:ext uri="{0D108BD9-81ED-4DB2-BD59-A6C34878D82A}">
                    <a16:rowId xmlns:a16="http://schemas.microsoft.com/office/drawing/2014/main" val="4026144791"/>
                  </a:ext>
                </a:extLst>
              </a:tr>
              <a:tr h="370840">
                <a:tc>
                  <a:txBody>
                    <a:bodyPr/>
                    <a:lstStyle/>
                    <a:p>
                      <a:r>
                        <a:rPr lang="en-US" dirty="0"/>
                        <a:t>MSOC Cost Increases</a:t>
                      </a:r>
                    </a:p>
                  </a:txBody>
                  <a:tcPr/>
                </a:tc>
                <a:tc>
                  <a:txBody>
                    <a:bodyPr/>
                    <a:lstStyle/>
                    <a:p>
                      <a:pPr algn="r"/>
                      <a:r>
                        <a:rPr lang="en-US" sz="1600" dirty="0"/>
                        <a:t>$ 158,905</a:t>
                      </a:r>
                    </a:p>
                  </a:txBody>
                  <a:tcPr/>
                </a:tc>
                <a:tc>
                  <a:txBody>
                    <a:bodyPr/>
                    <a:lstStyle/>
                    <a:p>
                      <a:pPr algn="r"/>
                      <a:r>
                        <a:rPr lang="en-US" sz="1600" dirty="0"/>
                        <a:t>$  324,165</a:t>
                      </a:r>
                    </a:p>
                  </a:txBody>
                  <a:tcPr/>
                </a:tc>
                <a:tc>
                  <a:txBody>
                    <a:bodyPr/>
                    <a:lstStyle/>
                    <a:p>
                      <a:pPr algn="r"/>
                      <a:r>
                        <a:rPr lang="en-US" sz="1600" dirty="0"/>
                        <a:t>$  502,393</a:t>
                      </a:r>
                    </a:p>
                  </a:txBody>
                  <a:tcPr/>
                </a:tc>
                <a:extLst>
                  <a:ext uri="{0D108BD9-81ED-4DB2-BD59-A6C34878D82A}">
                    <a16:rowId xmlns:a16="http://schemas.microsoft.com/office/drawing/2014/main" val="1676039224"/>
                  </a:ext>
                </a:extLst>
              </a:tr>
              <a:tr h="370840">
                <a:tc>
                  <a:txBody>
                    <a:bodyPr/>
                    <a:lstStyle/>
                    <a:p>
                      <a:r>
                        <a:rPr lang="en-US" dirty="0"/>
                        <a:t>Unfunded cost of COLA Increase</a:t>
                      </a:r>
                    </a:p>
                  </a:txBody>
                  <a:tcPr/>
                </a:tc>
                <a:tc>
                  <a:txBody>
                    <a:bodyPr/>
                    <a:lstStyle/>
                    <a:p>
                      <a:pPr algn="r"/>
                      <a:endParaRPr lang="en-US" sz="1600" dirty="0"/>
                    </a:p>
                  </a:txBody>
                  <a:tcPr/>
                </a:tc>
                <a:tc>
                  <a:txBody>
                    <a:bodyPr/>
                    <a:lstStyle/>
                    <a:p>
                      <a:pPr algn="r"/>
                      <a:r>
                        <a:rPr lang="en-US" sz="1600" dirty="0"/>
                        <a:t>$  207,881</a:t>
                      </a:r>
                    </a:p>
                  </a:txBody>
                  <a:tcPr/>
                </a:tc>
                <a:tc>
                  <a:txBody>
                    <a:bodyPr/>
                    <a:lstStyle/>
                    <a:p>
                      <a:pPr algn="r"/>
                      <a:r>
                        <a:rPr lang="en-US" sz="1600" dirty="0"/>
                        <a:t>$  207,881</a:t>
                      </a:r>
                    </a:p>
                  </a:txBody>
                  <a:tcPr/>
                </a:tc>
                <a:extLst>
                  <a:ext uri="{0D108BD9-81ED-4DB2-BD59-A6C34878D82A}">
                    <a16:rowId xmlns:a16="http://schemas.microsoft.com/office/drawing/2014/main" val="26754926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Total Potential Cost increases</a:t>
                      </a:r>
                    </a:p>
                  </a:txBody>
                  <a:tcPr/>
                </a:tc>
                <a:tc>
                  <a:txBody>
                    <a:bodyPr/>
                    <a:lstStyle/>
                    <a:p>
                      <a:pPr algn="r"/>
                      <a:r>
                        <a:rPr lang="en-US" sz="1600" b="1" dirty="0"/>
                        <a:t>$ 850,431</a:t>
                      </a:r>
                    </a:p>
                  </a:txBody>
                  <a:tcPr/>
                </a:tc>
                <a:tc>
                  <a:txBody>
                    <a:bodyPr/>
                    <a:lstStyle/>
                    <a:p>
                      <a:pPr algn="r"/>
                      <a:r>
                        <a:rPr lang="en-US" sz="1600" b="1" dirty="0"/>
                        <a:t>$2,081,835</a:t>
                      </a:r>
                    </a:p>
                  </a:txBody>
                  <a:tcPr/>
                </a:tc>
                <a:tc>
                  <a:txBody>
                    <a:bodyPr/>
                    <a:lstStyle/>
                    <a:p>
                      <a:pPr algn="r"/>
                      <a:r>
                        <a:rPr lang="en-US" sz="1600" b="1" dirty="0"/>
                        <a:t>$2,679,871</a:t>
                      </a:r>
                    </a:p>
                  </a:txBody>
                  <a:tcPr/>
                </a:tc>
                <a:extLst>
                  <a:ext uri="{0D108BD9-81ED-4DB2-BD59-A6C34878D82A}">
                    <a16:rowId xmlns:a16="http://schemas.microsoft.com/office/drawing/2014/main" val="3459264282"/>
                  </a:ext>
                </a:extLst>
              </a:tr>
              <a:tr h="370840">
                <a:tc>
                  <a:txBody>
                    <a:bodyPr/>
                    <a:lstStyle/>
                    <a:p>
                      <a:endParaRPr lang="en-US" dirty="0"/>
                    </a:p>
                  </a:txBody>
                  <a:tcPr/>
                </a:tc>
                <a:tc>
                  <a:txBody>
                    <a:bodyPr/>
                    <a:lstStyle/>
                    <a:p>
                      <a:pPr algn="r"/>
                      <a:endParaRPr lang="en-US" sz="1600" dirty="0"/>
                    </a:p>
                  </a:txBody>
                  <a:tcPr/>
                </a:tc>
                <a:tc>
                  <a:txBody>
                    <a:bodyPr/>
                    <a:lstStyle/>
                    <a:p>
                      <a:pPr algn="r"/>
                      <a:endParaRPr lang="en-US" sz="1600" dirty="0"/>
                    </a:p>
                  </a:txBody>
                  <a:tcPr/>
                </a:tc>
                <a:tc>
                  <a:txBody>
                    <a:bodyPr/>
                    <a:lstStyle/>
                    <a:p>
                      <a:pPr algn="r"/>
                      <a:endParaRPr lang="en-US" sz="1600" dirty="0"/>
                    </a:p>
                  </a:txBody>
                  <a:tcPr/>
                </a:tc>
                <a:extLst>
                  <a:ext uri="{0D108BD9-81ED-4DB2-BD59-A6C34878D82A}">
                    <a16:rowId xmlns:a16="http://schemas.microsoft.com/office/drawing/2014/main" val="903753540"/>
                  </a:ext>
                </a:extLst>
              </a:tr>
              <a:tr h="370840">
                <a:tc>
                  <a:txBody>
                    <a:bodyPr/>
                    <a:lstStyle/>
                    <a:p>
                      <a:r>
                        <a:rPr lang="en-US" dirty="0"/>
                        <a:t>General Apportionment Increase</a:t>
                      </a:r>
                    </a:p>
                  </a:txBody>
                  <a:tcPr/>
                </a:tc>
                <a:tc>
                  <a:txBody>
                    <a:bodyPr/>
                    <a:lstStyle/>
                    <a:p>
                      <a:pPr algn="r"/>
                      <a:r>
                        <a:rPr lang="en-US" sz="1600" dirty="0"/>
                        <a:t>$1,652,694</a:t>
                      </a:r>
                    </a:p>
                  </a:txBody>
                  <a:tcPr/>
                </a:tc>
                <a:tc>
                  <a:txBody>
                    <a:bodyPr/>
                    <a:lstStyle/>
                    <a:p>
                      <a:pPr algn="r"/>
                      <a:r>
                        <a:rPr lang="en-US" sz="1600" dirty="0"/>
                        <a:t>$3,847,825</a:t>
                      </a:r>
                    </a:p>
                  </a:txBody>
                  <a:tcPr/>
                </a:tc>
                <a:tc>
                  <a:txBody>
                    <a:bodyPr/>
                    <a:lstStyle/>
                    <a:p>
                      <a:pPr algn="r"/>
                      <a:r>
                        <a:rPr lang="en-US" sz="1600" dirty="0"/>
                        <a:t>$4,276,483</a:t>
                      </a:r>
                    </a:p>
                  </a:txBody>
                  <a:tcPr/>
                </a:tc>
                <a:extLst>
                  <a:ext uri="{0D108BD9-81ED-4DB2-BD59-A6C34878D82A}">
                    <a16:rowId xmlns:a16="http://schemas.microsoft.com/office/drawing/2014/main" val="571974228"/>
                  </a:ext>
                </a:extLst>
              </a:tr>
              <a:tr h="370840">
                <a:tc>
                  <a:txBody>
                    <a:bodyPr/>
                    <a:lstStyle/>
                    <a:p>
                      <a:r>
                        <a:rPr lang="en-US" dirty="0"/>
                        <a:t>Levy &amp; LEA</a:t>
                      </a:r>
                    </a:p>
                  </a:txBody>
                  <a:tcPr/>
                </a:tc>
                <a:tc>
                  <a:txBody>
                    <a:bodyPr/>
                    <a:lstStyle/>
                    <a:p>
                      <a:pPr algn="r"/>
                      <a:r>
                        <a:rPr lang="en-US" sz="1600" dirty="0">
                          <a:solidFill>
                            <a:srgbClr val="FF0000"/>
                          </a:solidFill>
                        </a:rPr>
                        <a:t>($972,159)</a:t>
                      </a:r>
                    </a:p>
                  </a:txBody>
                  <a:tcPr/>
                </a:tc>
                <a:tc>
                  <a:txBody>
                    <a:bodyPr/>
                    <a:lstStyle/>
                    <a:p>
                      <a:pPr algn="r"/>
                      <a:r>
                        <a:rPr lang="en-US" sz="1600" dirty="0">
                          <a:solidFill>
                            <a:srgbClr val="FF0000"/>
                          </a:solidFill>
                        </a:rPr>
                        <a:t>($1,776,051)</a:t>
                      </a:r>
                    </a:p>
                  </a:txBody>
                  <a:tcPr/>
                </a:tc>
                <a:tc>
                  <a:txBody>
                    <a:bodyPr/>
                    <a:lstStyle/>
                    <a:p>
                      <a:pPr algn="r"/>
                      <a:r>
                        <a:rPr lang="en-US" sz="1600" dirty="0">
                          <a:solidFill>
                            <a:srgbClr val="FF0000"/>
                          </a:solidFill>
                        </a:rPr>
                        <a:t>($1,709,645)</a:t>
                      </a:r>
                    </a:p>
                  </a:txBody>
                  <a:tcPr/>
                </a:tc>
                <a:extLst>
                  <a:ext uri="{0D108BD9-81ED-4DB2-BD59-A6C34878D82A}">
                    <a16:rowId xmlns:a16="http://schemas.microsoft.com/office/drawing/2014/main" val="3463558081"/>
                  </a:ext>
                </a:extLst>
              </a:tr>
              <a:tr h="370840">
                <a:tc>
                  <a:txBody>
                    <a:bodyPr/>
                    <a:lstStyle/>
                    <a:p>
                      <a:r>
                        <a:rPr lang="en-US" b="1" dirty="0"/>
                        <a:t>Total Revenue Increase</a:t>
                      </a:r>
                    </a:p>
                  </a:txBody>
                  <a:tcPr/>
                </a:tc>
                <a:tc>
                  <a:txBody>
                    <a:bodyPr/>
                    <a:lstStyle/>
                    <a:p>
                      <a:pPr algn="r"/>
                      <a:r>
                        <a:rPr lang="en-US" sz="1600" b="1" dirty="0"/>
                        <a:t>$ 680,535</a:t>
                      </a:r>
                    </a:p>
                  </a:txBody>
                  <a:tcPr/>
                </a:tc>
                <a:tc>
                  <a:txBody>
                    <a:bodyPr/>
                    <a:lstStyle/>
                    <a:p>
                      <a:pPr algn="r"/>
                      <a:r>
                        <a:rPr lang="en-US" sz="1600" b="1" dirty="0"/>
                        <a:t>$2,071,774</a:t>
                      </a:r>
                    </a:p>
                  </a:txBody>
                  <a:tcPr/>
                </a:tc>
                <a:tc>
                  <a:txBody>
                    <a:bodyPr/>
                    <a:lstStyle/>
                    <a:p>
                      <a:pPr algn="r"/>
                      <a:r>
                        <a:rPr lang="en-US" sz="1600" b="1" dirty="0"/>
                        <a:t>$2,566,818</a:t>
                      </a:r>
                    </a:p>
                  </a:txBody>
                  <a:tcPr/>
                </a:tc>
                <a:extLst>
                  <a:ext uri="{0D108BD9-81ED-4DB2-BD59-A6C34878D82A}">
                    <a16:rowId xmlns:a16="http://schemas.microsoft.com/office/drawing/2014/main" val="3983607342"/>
                  </a:ext>
                </a:extLst>
              </a:tr>
              <a:tr h="370840">
                <a:tc>
                  <a:txBody>
                    <a:bodyPr/>
                    <a:lstStyle/>
                    <a:p>
                      <a:endParaRPr lang="en-US" dirty="0"/>
                    </a:p>
                  </a:txBody>
                  <a:tcPr/>
                </a:tc>
                <a:tc>
                  <a:txBody>
                    <a:bodyPr/>
                    <a:lstStyle/>
                    <a:p>
                      <a:pPr algn="r"/>
                      <a:endParaRPr lang="en-US" sz="1600" dirty="0"/>
                    </a:p>
                  </a:txBody>
                  <a:tcPr/>
                </a:tc>
                <a:tc>
                  <a:txBody>
                    <a:bodyPr/>
                    <a:lstStyle/>
                    <a:p>
                      <a:pPr algn="r"/>
                      <a:endParaRPr lang="en-US" sz="1600" dirty="0"/>
                    </a:p>
                  </a:txBody>
                  <a:tcPr/>
                </a:tc>
                <a:tc>
                  <a:txBody>
                    <a:bodyPr/>
                    <a:lstStyle/>
                    <a:p>
                      <a:pPr algn="r"/>
                      <a:endParaRPr lang="en-US" sz="1600" dirty="0"/>
                    </a:p>
                  </a:txBody>
                  <a:tcPr/>
                </a:tc>
                <a:extLst>
                  <a:ext uri="{0D108BD9-81ED-4DB2-BD59-A6C34878D82A}">
                    <a16:rowId xmlns:a16="http://schemas.microsoft.com/office/drawing/2014/main" val="1892939914"/>
                  </a:ext>
                </a:extLst>
              </a:tr>
              <a:tr h="370840">
                <a:tc>
                  <a:txBody>
                    <a:bodyPr/>
                    <a:lstStyle/>
                    <a:p>
                      <a:pPr algn="r"/>
                      <a:r>
                        <a:rPr lang="en-US" b="1" dirty="0"/>
                        <a:t>NET</a:t>
                      </a:r>
                    </a:p>
                  </a:txBody>
                  <a:tcPr/>
                </a:tc>
                <a:tc>
                  <a:txBody>
                    <a:bodyPr/>
                    <a:lstStyle/>
                    <a:p>
                      <a:pPr algn="r"/>
                      <a:r>
                        <a:rPr lang="en-US" sz="1600" b="1" dirty="0">
                          <a:solidFill>
                            <a:srgbClr val="FF0000"/>
                          </a:solidFill>
                        </a:rPr>
                        <a:t>($169,896)</a:t>
                      </a:r>
                    </a:p>
                  </a:txBody>
                  <a:tcPr/>
                </a:tc>
                <a:tc>
                  <a:txBody>
                    <a:bodyPr/>
                    <a:lstStyle/>
                    <a:p>
                      <a:pPr algn="r"/>
                      <a:r>
                        <a:rPr lang="en-US" sz="1600" b="1" dirty="0">
                          <a:solidFill>
                            <a:srgbClr val="FF0000"/>
                          </a:solidFill>
                        </a:rPr>
                        <a:t>($ 10,061)</a:t>
                      </a:r>
                    </a:p>
                  </a:txBody>
                  <a:tcPr/>
                </a:tc>
                <a:tc>
                  <a:txBody>
                    <a:bodyPr/>
                    <a:lstStyle/>
                    <a:p>
                      <a:pPr algn="r"/>
                      <a:r>
                        <a:rPr lang="en-US" sz="1600" b="1" dirty="0">
                          <a:solidFill>
                            <a:srgbClr val="FF0000"/>
                          </a:solidFill>
                        </a:rPr>
                        <a:t>($ 113,053)</a:t>
                      </a:r>
                    </a:p>
                  </a:txBody>
                  <a:tcPr/>
                </a:tc>
                <a:extLst>
                  <a:ext uri="{0D108BD9-81ED-4DB2-BD59-A6C34878D82A}">
                    <a16:rowId xmlns:a16="http://schemas.microsoft.com/office/drawing/2014/main" val="2470747973"/>
                  </a:ext>
                </a:extLst>
              </a:tr>
            </a:tbl>
          </a:graphicData>
        </a:graphic>
      </p:graphicFrame>
    </p:spTree>
    <p:extLst>
      <p:ext uri="{BB962C8B-B14F-4D97-AF65-F5344CB8AC3E}">
        <p14:creationId xmlns:p14="http://schemas.microsoft.com/office/powerpoint/2010/main" val="35560239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36D00-6E8C-094D-8E7E-78BF41E75E6A}"/>
              </a:ext>
            </a:extLst>
          </p:cNvPr>
          <p:cNvSpPr>
            <a:spLocks noGrp="1"/>
          </p:cNvSpPr>
          <p:nvPr>
            <p:ph type="title"/>
          </p:nvPr>
        </p:nvSpPr>
        <p:spPr/>
        <p:txBody>
          <a:bodyPr/>
          <a:lstStyle/>
          <a:p>
            <a:r>
              <a:rPr lang="en-US" dirty="0"/>
              <a:t>Special Education Funding Gap</a:t>
            </a:r>
          </a:p>
        </p:txBody>
      </p:sp>
      <p:sp>
        <p:nvSpPr>
          <p:cNvPr id="3" name="Content Placeholder 2">
            <a:extLst>
              <a:ext uri="{FF2B5EF4-FFF2-40B4-BE49-F238E27FC236}">
                <a16:creationId xmlns:a16="http://schemas.microsoft.com/office/drawing/2014/main" id="{14D2A9B5-A80D-BF46-A9F6-67E52F31E1EB}"/>
              </a:ext>
            </a:extLst>
          </p:cNvPr>
          <p:cNvSpPr>
            <a:spLocks noGrp="1"/>
          </p:cNvSpPr>
          <p:nvPr>
            <p:ph idx="1"/>
          </p:nvPr>
        </p:nvSpPr>
        <p:spPr>
          <a:xfrm>
            <a:off x="2773599" y="2052116"/>
            <a:ext cx="7796540" cy="2234876"/>
          </a:xfrm>
        </p:spPr>
        <p:txBody>
          <a:bodyPr>
            <a:normAutofit/>
          </a:bodyPr>
          <a:lstStyle/>
          <a:p>
            <a:r>
              <a:rPr lang="en-US" dirty="0"/>
              <a:t>2242 increases funding for “Safety Net” BUT . . . </a:t>
            </a:r>
          </a:p>
          <a:p>
            <a:r>
              <a:rPr lang="en-US" dirty="0"/>
              <a:t>There is an unfunded gap that will cost about $575,000 per year!</a:t>
            </a:r>
          </a:p>
          <a:p>
            <a:pPr marL="0" indent="0">
              <a:buNone/>
            </a:pPr>
            <a:endParaRPr lang="en-US" dirty="0"/>
          </a:p>
          <a:p>
            <a:endParaRPr lang="en-US" dirty="0"/>
          </a:p>
        </p:txBody>
      </p:sp>
      <p:graphicFrame>
        <p:nvGraphicFramePr>
          <p:cNvPr id="5" name="Table 4">
            <a:extLst>
              <a:ext uri="{FF2B5EF4-FFF2-40B4-BE49-F238E27FC236}">
                <a16:creationId xmlns:a16="http://schemas.microsoft.com/office/drawing/2014/main" id="{A622D574-3C2D-2543-80F6-CA9DDB6FF9A7}"/>
              </a:ext>
            </a:extLst>
          </p:cNvPr>
          <p:cNvGraphicFramePr>
            <a:graphicFrameLocks noGrp="1"/>
          </p:cNvGraphicFramePr>
          <p:nvPr>
            <p:extLst>
              <p:ext uri="{D42A27DB-BD31-4B8C-83A1-F6EECF244321}">
                <p14:modId xmlns:p14="http://schemas.microsoft.com/office/powerpoint/2010/main" val="1877932920"/>
              </p:ext>
            </p:extLst>
          </p:nvPr>
        </p:nvGraphicFramePr>
        <p:xfrm>
          <a:off x="2442139" y="3450991"/>
          <a:ext cx="8128000" cy="2494280"/>
        </p:xfrm>
        <a:graphic>
          <a:graphicData uri="http://schemas.openxmlformats.org/drawingml/2006/table">
            <a:tbl>
              <a:tblPr firstRow="1" bandRow="1">
                <a:tableStyleId>{5C22544A-7EE6-4342-B048-85BDC9FD1C3A}</a:tableStyleId>
              </a:tblPr>
              <a:tblGrid>
                <a:gridCol w="5617792">
                  <a:extLst>
                    <a:ext uri="{9D8B030D-6E8A-4147-A177-3AD203B41FA5}">
                      <a16:colId xmlns:a16="http://schemas.microsoft.com/office/drawing/2014/main" val="3392802683"/>
                    </a:ext>
                  </a:extLst>
                </a:gridCol>
                <a:gridCol w="2510208">
                  <a:extLst>
                    <a:ext uri="{9D8B030D-6E8A-4147-A177-3AD203B41FA5}">
                      <a16:colId xmlns:a16="http://schemas.microsoft.com/office/drawing/2014/main" val="3401019168"/>
                    </a:ext>
                  </a:extLst>
                </a:gridCol>
              </a:tblGrid>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960065454"/>
                  </a:ext>
                </a:extLst>
              </a:tr>
              <a:tr h="370840">
                <a:tc>
                  <a:txBody>
                    <a:bodyPr/>
                    <a:lstStyle/>
                    <a:p>
                      <a:r>
                        <a:rPr lang="en-US" dirty="0"/>
                        <a:t>State Per-pupil Funding for Special Education</a:t>
                      </a:r>
                    </a:p>
                  </a:txBody>
                  <a:tcPr/>
                </a:tc>
                <a:tc>
                  <a:txBody>
                    <a:bodyPr/>
                    <a:lstStyle/>
                    <a:p>
                      <a:pPr algn="r"/>
                      <a:r>
                        <a:rPr lang="en-US" dirty="0"/>
                        <a:t>(approx.)   $7000</a:t>
                      </a:r>
                    </a:p>
                  </a:txBody>
                  <a:tcPr/>
                </a:tc>
                <a:extLst>
                  <a:ext uri="{0D108BD9-81ED-4DB2-BD59-A6C34878D82A}">
                    <a16:rowId xmlns:a16="http://schemas.microsoft.com/office/drawing/2014/main" val="3198215099"/>
                  </a:ext>
                </a:extLst>
              </a:tr>
              <a:tr h="370840">
                <a:tc>
                  <a:txBody>
                    <a:bodyPr/>
                    <a:lstStyle/>
                    <a:p>
                      <a:r>
                        <a:rPr lang="en-US" dirty="0"/>
                        <a:t>Spending required before Safety-net triggers</a:t>
                      </a:r>
                    </a:p>
                  </a:txBody>
                  <a:tcPr/>
                </a:tc>
                <a:tc>
                  <a:txBody>
                    <a:bodyPr/>
                    <a:lstStyle/>
                    <a:p>
                      <a:pPr algn="r"/>
                      <a:r>
                        <a:rPr lang="en-US" dirty="0"/>
                        <a:t>$30,000</a:t>
                      </a:r>
                    </a:p>
                  </a:txBody>
                  <a:tcPr/>
                </a:tc>
                <a:extLst>
                  <a:ext uri="{0D108BD9-81ED-4DB2-BD59-A6C34878D82A}">
                    <a16:rowId xmlns:a16="http://schemas.microsoft.com/office/drawing/2014/main" val="882100387"/>
                  </a:ext>
                </a:extLst>
              </a:tr>
              <a:tr h="370840">
                <a:tc>
                  <a:txBody>
                    <a:bodyPr/>
                    <a:lstStyle/>
                    <a:p>
                      <a:r>
                        <a:rPr lang="en-US" dirty="0"/>
                        <a:t>Per pupil funding-gap</a:t>
                      </a:r>
                    </a:p>
                  </a:txBody>
                  <a:tcPr/>
                </a:tc>
                <a:tc>
                  <a:txBody>
                    <a:bodyPr/>
                    <a:lstStyle/>
                    <a:p>
                      <a:pPr algn="r"/>
                      <a:r>
                        <a:rPr lang="en-US" dirty="0">
                          <a:solidFill>
                            <a:srgbClr val="FF0000"/>
                          </a:solidFill>
                        </a:rPr>
                        <a:t>($23,000)</a:t>
                      </a:r>
                    </a:p>
                  </a:txBody>
                  <a:tcPr/>
                </a:tc>
                <a:extLst>
                  <a:ext uri="{0D108BD9-81ED-4DB2-BD59-A6C34878D82A}">
                    <a16:rowId xmlns:a16="http://schemas.microsoft.com/office/drawing/2014/main" val="3803317291"/>
                  </a:ext>
                </a:extLst>
              </a:tr>
              <a:tr h="370840">
                <a:tc>
                  <a:txBody>
                    <a:bodyPr/>
                    <a:lstStyle/>
                    <a:p>
                      <a:r>
                        <a:rPr lang="en-US" dirty="0"/>
                        <a:t>Current number of pupils eligible for Safety-net funding</a:t>
                      </a:r>
                    </a:p>
                  </a:txBody>
                  <a:tcPr/>
                </a:tc>
                <a:tc>
                  <a:txBody>
                    <a:bodyPr/>
                    <a:lstStyle/>
                    <a:p>
                      <a:pPr algn="r"/>
                      <a:r>
                        <a:rPr lang="en-US" dirty="0">
                          <a:solidFill>
                            <a:schemeClr val="bg1"/>
                          </a:solidFill>
                        </a:rPr>
                        <a:t>25</a:t>
                      </a:r>
                    </a:p>
                  </a:txBody>
                  <a:tcPr/>
                </a:tc>
                <a:extLst>
                  <a:ext uri="{0D108BD9-81ED-4DB2-BD59-A6C34878D82A}">
                    <a16:rowId xmlns:a16="http://schemas.microsoft.com/office/drawing/2014/main" val="4287206282"/>
                  </a:ext>
                </a:extLst>
              </a:tr>
              <a:tr h="370840">
                <a:tc>
                  <a:txBody>
                    <a:bodyPr/>
                    <a:lstStyle/>
                    <a:p>
                      <a:r>
                        <a:rPr lang="en-US" b="1" dirty="0"/>
                        <a:t>Unfunded Special Education Costs</a:t>
                      </a:r>
                    </a:p>
                  </a:txBody>
                  <a:tcPr/>
                </a:tc>
                <a:tc>
                  <a:txBody>
                    <a:bodyPr/>
                    <a:lstStyle/>
                    <a:p>
                      <a:pPr algn="r"/>
                      <a:r>
                        <a:rPr lang="en-US" b="1" dirty="0">
                          <a:solidFill>
                            <a:srgbClr val="FF0000"/>
                          </a:solidFill>
                        </a:rPr>
                        <a:t>($ 575,000)</a:t>
                      </a:r>
                    </a:p>
                  </a:txBody>
                  <a:tcPr/>
                </a:tc>
                <a:extLst>
                  <a:ext uri="{0D108BD9-81ED-4DB2-BD59-A6C34878D82A}">
                    <a16:rowId xmlns:a16="http://schemas.microsoft.com/office/drawing/2014/main" val="1397497675"/>
                  </a:ext>
                </a:extLst>
              </a:tr>
            </a:tbl>
          </a:graphicData>
        </a:graphic>
      </p:graphicFrame>
    </p:spTree>
    <p:extLst>
      <p:ext uri="{BB962C8B-B14F-4D97-AF65-F5344CB8AC3E}">
        <p14:creationId xmlns:p14="http://schemas.microsoft.com/office/powerpoint/2010/main" val="1980126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917DD-54B7-1A47-810D-EA937817A6FE}"/>
              </a:ext>
            </a:extLst>
          </p:cNvPr>
          <p:cNvSpPr>
            <a:spLocks noGrp="1"/>
          </p:cNvSpPr>
          <p:nvPr>
            <p:ph type="title"/>
          </p:nvPr>
        </p:nvSpPr>
        <p:spPr/>
        <p:txBody>
          <a:bodyPr/>
          <a:lstStyle/>
          <a:p>
            <a:r>
              <a:rPr lang="en-US" dirty="0"/>
              <a:t> “Prototypical” Funding Gaps</a:t>
            </a:r>
            <a:br>
              <a:rPr lang="en-US" dirty="0"/>
            </a:br>
            <a:r>
              <a:rPr lang="en-US" dirty="0"/>
              <a:t>Certificated Staff</a:t>
            </a:r>
          </a:p>
        </p:txBody>
      </p:sp>
      <p:graphicFrame>
        <p:nvGraphicFramePr>
          <p:cNvPr id="4" name="Content Placeholder 3">
            <a:extLst>
              <a:ext uri="{FF2B5EF4-FFF2-40B4-BE49-F238E27FC236}">
                <a16:creationId xmlns:a16="http://schemas.microsoft.com/office/drawing/2014/main" id="{AB112690-A53F-8542-834E-A2A8013D9B9A}"/>
              </a:ext>
            </a:extLst>
          </p:cNvPr>
          <p:cNvGraphicFramePr>
            <a:graphicFrameLocks noGrp="1"/>
          </p:cNvGraphicFramePr>
          <p:nvPr>
            <p:ph idx="1"/>
            <p:extLst>
              <p:ext uri="{D42A27DB-BD31-4B8C-83A1-F6EECF244321}">
                <p14:modId xmlns:p14="http://schemas.microsoft.com/office/powerpoint/2010/main" val="3211610257"/>
              </p:ext>
            </p:extLst>
          </p:nvPr>
        </p:nvGraphicFramePr>
        <p:xfrm>
          <a:off x="2773363" y="2052638"/>
          <a:ext cx="7796212" cy="3774440"/>
        </p:xfrm>
        <a:graphic>
          <a:graphicData uri="http://schemas.openxmlformats.org/drawingml/2006/table">
            <a:tbl>
              <a:tblPr firstRow="1" bandRow="1">
                <a:tableStyleId>{5C22544A-7EE6-4342-B048-85BDC9FD1C3A}</a:tableStyleId>
              </a:tblPr>
              <a:tblGrid>
                <a:gridCol w="1949053">
                  <a:extLst>
                    <a:ext uri="{9D8B030D-6E8A-4147-A177-3AD203B41FA5}">
                      <a16:colId xmlns:a16="http://schemas.microsoft.com/office/drawing/2014/main" val="1108842835"/>
                    </a:ext>
                  </a:extLst>
                </a:gridCol>
                <a:gridCol w="1949053">
                  <a:extLst>
                    <a:ext uri="{9D8B030D-6E8A-4147-A177-3AD203B41FA5}">
                      <a16:colId xmlns:a16="http://schemas.microsoft.com/office/drawing/2014/main" val="3797115344"/>
                    </a:ext>
                  </a:extLst>
                </a:gridCol>
                <a:gridCol w="1949053">
                  <a:extLst>
                    <a:ext uri="{9D8B030D-6E8A-4147-A177-3AD203B41FA5}">
                      <a16:colId xmlns:a16="http://schemas.microsoft.com/office/drawing/2014/main" val="2457517092"/>
                    </a:ext>
                  </a:extLst>
                </a:gridCol>
                <a:gridCol w="1949053">
                  <a:extLst>
                    <a:ext uri="{9D8B030D-6E8A-4147-A177-3AD203B41FA5}">
                      <a16:colId xmlns:a16="http://schemas.microsoft.com/office/drawing/2014/main" val="3250297414"/>
                    </a:ext>
                  </a:extLst>
                </a:gridCol>
              </a:tblGrid>
              <a:tr h="370840">
                <a:tc>
                  <a:txBody>
                    <a:bodyPr/>
                    <a:lstStyle/>
                    <a:p>
                      <a:r>
                        <a:rPr lang="en-US" dirty="0"/>
                        <a:t>Position</a:t>
                      </a:r>
                    </a:p>
                  </a:txBody>
                  <a:tcPr/>
                </a:tc>
                <a:tc>
                  <a:txBody>
                    <a:bodyPr/>
                    <a:lstStyle/>
                    <a:p>
                      <a:pPr algn="ctr"/>
                      <a:r>
                        <a:rPr lang="en-US" dirty="0"/>
                        <a:t>Funded FTE</a:t>
                      </a:r>
                    </a:p>
                  </a:txBody>
                  <a:tcPr/>
                </a:tc>
                <a:tc>
                  <a:txBody>
                    <a:bodyPr/>
                    <a:lstStyle/>
                    <a:p>
                      <a:pPr algn="ctr"/>
                      <a:r>
                        <a:rPr lang="en-US" dirty="0"/>
                        <a:t>Actual FTE</a:t>
                      </a:r>
                    </a:p>
                  </a:txBody>
                  <a:tcPr/>
                </a:tc>
                <a:tc>
                  <a:txBody>
                    <a:bodyPr/>
                    <a:lstStyle/>
                    <a:p>
                      <a:pPr algn="ctr"/>
                      <a:r>
                        <a:rPr lang="en-US" dirty="0"/>
                        <a:t>Difference</a:t>
                      </a:r>
                    </a:p>
                  </a:txBody>
                  <a:tcPr/>
                </a:tc>
                <a:extLst>
                  <a:ext uri="{0D108BD9-81ED-4DB2-BD59-A6C34878D82A}">
                    <a16:rowId xmlns:a16="http://schemas.microsoft.com/office/drawing/2014/main" val="2750098895"/>
                  </a:ext>
                </a:extLst>
              </a:tr>
              <a:tr h="370840">
                <a:tc>
                  <a:txBody>
                    <a:bodyPr/>
                    <a:lstStyle/>
                    <a:p>
                      <a:r>
                        <a:rPr lang="en-US" dirty="0"/>
                        <a:t>Principals</a:t>
                      </a:r>
                    </a:p>
                  </a:txBody>
                  <a:tcPr/>
                </a:tc>
                <a:tc>
                  <a:txBody>
                    <a:bodyPr/>
                    <a:lstStyle/>
                    <a:p>
                      <a:pPr algn="ctr"/>
                      <a:r>
                        <a:rPr lang="en-US" dirty="0"/>
                        <a:t>7.03</a:t>
                      </a:r>
                    </a:p>
                  </a:txBody>
                  <a:tcPr/>
                </a:tc>
                <a:tc>
                  <a:txBody>
                    <a:bodyPr/>
                    <a:lstStyle/>
                    <a:p>
                      <a:pPr algn="ctr"/>
                      <a:r>
                        <a:rPr lang="en-US" dirty="0"/>
                        <a:t>6.20</a:t>
                      </a:r>
                    </a:p>
                  </a:txBody>
                  <a:tcPr/>
                </a:tc>
                <a:tc>
                  <a:txBody>
                    <a:bodyPr/>
                    <a:lstStyle/>
                    <a:p>
                      <a:pPr algn="ctr"/>
                      <a:r>
                        <a:rPr lang="en-US" dirty="0"/>
                        <a:t>0.83</a:t>
                      </a:r>
                    </a:p>
                  </a:txBody>
                  <a:tcPr/>
                </a:tc>
                <a:extLst>
                  <a:ext uri="{0D108BD9-81ED-4DB2-BD59-A6C34878D82A}">
                    <a16:rowId xmlns:a16="http://schemas.microsoft.com/office/drawing/2014/main" val="3909643240"/>
                  </a:ext>
                </a:extLst>
              </a:tr>
              <a:tr h="370840">
                <a:tc>
                  <a:txBody>
                    <a:bodyPr/>
                    <a:lstStyle/>
                    <a:p>
                      <a:r>
                        <a:rPr lang="en-US" dirty="0"/>
                        <a:t>Teachers &amp; Librarians</a:t>
                      </a:r>
                    </a:p>
                  </a:txBody>
                  <a:tcPr/>
                </a:tc>
                <a:tc>
                  <a:txBody>
                    <a:bodyPr/>
                    <a:lstStyle/>
                    <a:p>
                      <a:pPr algn="ctr"/>
                      <a:r>
                        <a:rPr lang="en-US" dirty="0"/>
                        <a:t>116.37</a:t>
                      </a:r>
                    </a:p>
                  </a:txBody>
                  <a:tcPr/>
                </a:tc>
                <a:tc>
                  <a:txBody>
                    <a:bodyPr/>
                    <a:lstStyle/>
                    <a:p>
                      <a:pPr algn="ctr"/>
                      <a:r>
                        <a:rPr lang="en-US" dirty="0"/>
                        <a:t>110.76</a:t>
                      </a:r>
                    </a:p>
                  </a:txBody>
                  <a:tcPr/>
                </a:tc>
                <a:tc>
                  <a:txBody>
                    <a:bodyPr/>
                    <a:lstStyle/>
                    <a:p>
                      <a:pPr algn="ctr"/>
                      <a:r>
                        <a:rPr lang="en-US" dirty="0"/>
                        <a:t>5.61</a:t>
                      </a:r>
                    </a:p>
                  </a:txBody>
                  <a:tcPr/>
                </a:tc>
                <a:extLst>
                  <a:ext uri="{0D108BD9-81ED-4DB2-BD59-A6C34878D82A}">
                    <a16:rowId xmlns:a16="http://schemas.microsoft.com/office/drawing/2014/main" val="282833343"/>
                  </a:ext>
                </a:extLst>
              </a:tr>
              <a:tr h="370840">
                <a:tc>
                  <a:txBody>
                    <a:bodyPr/>
                    <a:lstStyle/>
                    <a:p>
                      <a:r>
                        <a:rPr lang="en-US" dirty="0"/>
                        <a:t>Counselors and Social Workers</a:t>
                      </a:r>
                    </a:p>
                  </a:txBody>
                  <a:tcPr/>
                </a:tc>
                <a:tc>
                  <a:txBody>
                    <a:bodyPr/>
                    <a:lstStyle/>
                    <a:p>
                      <a:pPr algn="ctr"/>
                      <a:r>
                        <a:rPr lang="en-US" dirty="0"/>
                        <a:t>5.23</a:t>
                      </a:r>
                    </a:p>
                  </a:txBody>
                  <a:tcPr/>
                </a:tc>
                <a:tc>
                  <a:txBody>
                    <a:bodyPr/>
                    <a:lstStyle/>
                    <a:p>
                      <a:pPr algn="ctr"/>
                      <a:r>
                        <a:rPr lang="en-US" dirty="0"/>
                        <a:t>5.97</a:t>
                      </a:r>
                    </a:p>
                  </a:txBody>
                  <a:tcPr/>
                </a:tc>
                <a:tc>
                  <a:txBody>
                    <a:bodyPr/>
                    <a:lstStyle/>
                    <a:p>
                      <a:pPr algn="ctr"/>
                      <a:r>
                        <a:rPr lang="en-US" dirty="0">
                          <a:solidFill>
                            <a:srgbClr val="FF0000"/>
                          </a:solidFill>
                        </a:rPr>
                        <a:t>-0.74</a:t>
                      </a:r>
                    </a:p>
                  </a:txBody>
                  <a:tcPr/>
                </a:tc>
                <a:extLst>
                  <a:ext uri="{0D108BD9-81ED-4DB2-BD59-A6C34878D82A}">
                    <a16:rowId xmlns:a16="http://schemas.microsoft.com/office/drawing/2014/main" val="2179105692"/>
                  </a:ext>
                </a:extLst>
              </a:tr>
              <a:tr h="370840">
                <a:tc>
                  <a:txBody>
                    <a:bodyPr/>
                    <a:lstStyle/>
                    <a:p>
                      <a:r>
                        <a:rPr lang="en-US" dirty="0"/>
                        <a:t>School Nurses</a:t>
                      </a:r>
                    </a:p>
                  </a:txBody>
                  <a:tcPr/>
                </a:tc>
                <a:tc>
                  <a:txBody>
                    <a:bodyPr/>
                    <a:lstStyle/>
                    <a:p>
                      <a:pPr algn="ctr"/>
                      <a:r>
                        <a:rPr lang="en-US" dirty="0"/>
                        <a:t>0.40</a:t>
                      </a:r>
                    </a:p>
                  </a:txBody>
                  <a:tcPr/>
                </a:tc>
                <a:tc>
                  <a:txBody>
                    <a:bodyPr/>
                    <a:lstStyle/>
                    <a:p>
                      <a:pPr algn="ctr"/>
                      <a:r>
                        <a:rPr lang="en-US" dirty="0"/>
                        <a:t>1.0</a:t>
                      </a:r>
                    </a:p>
                  </a:txBody>
                  <a:tcPr/>
                </a:tc>
                <a:tc>
                  <a:txBody>
                    <a:bodyPr/>
                    <a:lstStyle/>
                    <a:p>
                      <a:pPr algn="ctr"/>
                      <a:r>
                        <a:rPr lang="en-US" dirty="0">
                          <a:solidFill>
                            <a:srgbClr val="FF0000"/>
                          </a:solidFill>
                        </a:rPr>
                        <a:t>-.60</a:t>
                      </a:r>
                    </a:p>
                  </a:txBody>
                  <a:tcPr/>
                </a:tc>
                <a:extLst>
                  <a:ext uri="{0D108BD9-81ED-4DB2-BD59-A6C34878D82A}">
                    <a16:rowId xmlns:a16="http://schemas.microsoft.com/office/drawing/2014/main" val="758163726"/>
                  </a:ext>
                </a:extLst>
              </a:tr>
              <a:tr h="370840">
                <a:tc>
                  <a:txBody>
                    <a:bodyPr/>
                    <a:lstStyle/>
                    <a:p>
                      <a:r>
                        <a:rPr lang="en-US" dirty="0"/>
                        <a:t>School </a:t>
                      </a:r>
                      <a:r>
                        <a:rPr lang="en-US" dirty="0" err="1"/>
                        <a:t>Psychs</a:t>
                      </a:r>
                      <a:r>
                        <a:rPr lang="en-US" dirty="0"/>
                        <a:t>*</a:t>
                      </a:r>
                    </a:p>
                  </a:txBody>
                  <a:tcPr/>
                </a:tc>
                <a:tc>
                  <a:txBody>
                    <a:bodyPr/>
                    <a:lstStyle/>
                    <a:p>
                      <a:pPr algn="ctr"/>
                      <a:r>
                        <a:rPr lang="en-US" dirty="0"/>
                        <a:t>0.06</a:t>
                      </a:r>
                    </a:p>
                  </a:txBody>
                  <a:tcPr/>
                </a:tc>
                <a:tc>
                  <a:txBody>
                    <a:bodyPr/>
                    <a:lstStyle/>
                    <a:p>
                      <a:pPr algn="ctr"/>
                      <a:r>
                        <a:rPr lang="en-US" dirty="0"/>
                        <a:t>-</a:t>
                      </a:r>
                    </a:p>
                  </a:txBody>
                  <a:tcPr/>
                </a:tc>
                <a:tc>
                  <a:txBody>
                    <a:bodyPr/>
                    <a:lstStyle/>
                    <a:p>
                      <a:pPr algn="ctr"/>
                      <a:r>
                        <a:rPr lang="en-US" dirty="0">
                          <a:solidFill>
                            <a:schemeClr val="bg1"/>
                          </a:solidFill>
                        </a:rPr>
                        <a:t>.06</a:t>
                      </a:r>
                    </a:p>
                  </a:txBody>
                  <a:tcPr/>
                </a:tc>
                <a:extLst>
                  <a:ext uri="{0D108BD9-81ED-4DB2-BD59-A6C34878D82A}">
                    <a16:rowId xmlns:a16="http://schemas.microsoft.com/office/drawing/2014/main" val="107724073"/>
                  </a:ext>
                </a:extLst>
              </a:tr>
              <a:tr h="370840">
                <a:tc>
                  <a:txBody>
                    <a:bodyPr/>
                    <a:lstStyle/>
                    <a:p>
                      <a:r>
                        <a:rPr lang="en-US" dirty="0"/>
                        <a:t>District Cert Administrators</a:t>
                      </a:r>
                    </a:p>
                  </a:txBody>
                  <a:tcPr/>
                </a:tc>
                <a:tc>
                  <a:txBody>
                    <a:bodyPr/>
                    <a:lstStyle/>
                    <a:p>
                      <a:pPr algn="ctr"/>
                      <a:r>
                        <a:rPr lang="en-US" dirty="0"/>
                        <a:t>2.18</a:t>
                      </a:r>
                    </a:p>
                  </a:txBody>
                  <a:tcPr/>
                </a:tc>
                <a:tc>
                  <a:txBody>
                    <a:bodyPr/>
                    <a:lstStyle/>
                    <a:p>
                      <a:pPr algn="ctr"/>
                      <a:r>
                        <a:rPr lang="en-US" dirty="0"/>
                        <a:t>2.05</a:t>
                      </a:r>
                    </a:p>
                  </a:txBody>
                  <a:tcPr/>
                </a:tc>
                <a:tc>
                  <a:txBody>
                    <a:bodyPr/>
                    <a:lstStyle/>
                    <a:p>
                      <a:pPr algn="ctr"/>
                      <a:r>
                        <a:rPr lang="en-US" dirty="0">
                          <a:solidFill>
                            <a:schemeClr val="bg1"/>
                          </a:solidFill>
                        </a:rPr>
                        <a:t>.13</a:t>
                      </a:r>
                    </a:p>
                  </a:txBody>
                  <a:tcPr/>
                </a:tc>
                <a:extLst>
                  <a:ext uri="{0D108BD9-81ED-4DB2-BD59-A6C34878D82A}">
                    <a16:rowId xmlns:a16="http://schemas.microsoft.com/office/drawing/2014/main" val="4176264228"/>
                  </a:ext>
                </a:extLst>
              </a:tr>
              <a:tr h="370840">
                <a:tc>
                  <a:txBody>
                    <a:bodyPr/>
                    <a:lstStyle/>
                    <a:p>
                      <a:r>
                        <a:rPr lang="en-US" b="1" dirty="0"/>
                        <a:t>Totals</a:t>
                      </a:r>
                    </a:p>
                  </a:txBody>
                  <a:tcPr/>
                </a:tc>
                <a:tc>
                  <a:txBody>
                    <a:bodyPr/>
                    <a:lstStyle/>
                    <a:p>
                      <a:pPr algn="ctr"/>
                      <a:r>
                        <a:rPr lang="en-US" dirty="0"/>
                        <a:t>131.27</a:t>
                      </a:r>
                    </a:p>
                  </a:txBody>
                  <a:tcPr/>
                </a:tc>
                <a:tc>
                  <a:txBody>
                    <a:bodyPr/>
                    <a:lstStyle/>
                    <a:p>
                      <a:pPr algn="ctr"/>
                      <a:r>
                        <a:rPr lang="en-US" dirty="0"/>
                        <a:t>125.98</a:t>
                      </a:r>
                    </a:p>
                  </a:txBody>
                  <a:tcPr/>
                </a:tc>
                <a:tc>
                  <a:txBody>
                    <a:bodyPr/>
                    <a:lstStyle/>
                    <a:p>
                      <a:pPr algn="ctr"/>
                      <a:r>
                        <a:rPr lang="en-US" dirty="0">
                          <a:solidFill>
                            <a:schemeClr val="bg1"/>
                          </a:solidFill>
                        </a:rPr>
                        <a:t>5.29</a:t>
                      </a:r>
                    </a:p>
                  </a:txBody>
                  <a:tcPr/>
                </a:tc>
                <a:extLst>
                  <a:ext uri="{0D108BD9-81ED-4DB2-BD59-A6C34878D82A}">
                    <a16:rowId xmlns:a16="http://schemas.microsoft.com/office/drawing/2014/main" val="3685314441"/>
                  </a:ext>
                </a:extLst>
              </a:tr>
            </a:tbl>
          </a:graphicData>
        </a:graphic>
      </p:graphicFrame>
      <p:sp>
        <p:nvSpPr>
          <p:cNvPr id="5" name="TextBox 4">
            <a:extLst>
              <a:ext uri="{FF2B5EF4-FFF2-40B4-BE49-F238E27FC236}">
                <a16:creationId xmlns:a16="http://schemas.microsoft.com/office/drawing/2014/main" id="{8A4D072A-CD2A-D94F-B3A2-CC115F8CB180}"/>
              </a:ext>
            </a:extLst>
          </p:cNvPr>
          <p:cNvSpPr txBox="1"/>
          <p:nvPr/>
        </p:nvSpPr>
        <p:spPr>
          <a:xfrm>
            <a:off x="2873829" y="6080166"/>
            <a:ext cx="7695746" cy="369332"/>
          </a:xfrm>
          <a:prstGeom prst="rect">
            <a:avLst/>
          </a:prstGeom>
          <a:noFill/>
        </p:spPr>
        <p:txBody>
          <a:bodyPr wrap="square" rtlCol="0">
            <a:spAutoFit/>
          </a:bodyPr>
          <a:lstStyle/>
          <a:p>
            <a:r>
              <a:rPr lang="en-US" dirty="0"/>
              <a:t>* We currently have 3.6 FTE School Psychologists funded through </a:t>
            </a:r>
            <a:r>
              <a:rPr lang="en-US" dirty="0" err="1"/>
              <a:t>SpEd</a:t>
            </a:r>
            <a:endParaRPr lang="en-US" dirty="0"/>
          </a:p>
        </p:txBody>
      </p:sp>
    </p:spTree>
    <p:extLst>
      <p:ext uri="{BB962C8B-B14F-4D97-AF65-F5344CB8AC3E}">
        <p14:creationId xmlns:p14="http://schemas.microsoft.com/office/powerpoint/2010/main" val="6734905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BC060-024A-2448-9A1D-93140E9A7616}"/>
              </a:ext>
            </a:extLst>
          </p:cNvPr>
          <p:cNvSpPr>
            <a:spLocks noGrp="1"/>
          </p:cNvSpPr>
          <p:nvPr>
            <p:ph type="title"/>
          </p:nvPr>
        </p:nvSpPr>
        <p:spPr/>
        <p:txBody>
          <a:bodyPr/>
          <a:lstStyle/>
          <a:p>
            <a:r>
              <a:rPr lang="en-US" dirty="0"/>
              <a:t> “Prototypical” Funding Gaps</a:t>
            </a:r>
            <a:br>
              <a:rPr lang="en-US" dirty="0"/>
            </a:br>
            <a:r>
              <a:rPr lang="en-US" dirty="0"/>
              <a:t>Classified Staff</a:t>
            </a:r>
          </a:p>
        </p:txBody>
      </p:sp>
      <p:sp>
        <p:nvSpPr>
          <p:cNvPr id="3" name="Content Placeholder 2">
            <a:extLst>
              <a:ext uri="{FF2B5EF4-FFF2-40B4-BE49-F238E27FC236}">
                <a16:creationId xmlns:a16="http://schemas.microsoft.com/office/drawing/2014/main" id="{703B2574-011C-6C44-88AD-F0F7F01D0B10}"/>
              </a:ext>
            </a:extLst>
          </p:cNvPr>
          <p:cNvSpPr>
            <a:spLocks noGrp="1"/>
          </p:cNvSpPr>
          <p:nvPr>
            <p:ph idx="1"/>
          </p:nvPr>
        </p:nvSpPr>
        <p:spPr/>
        <p:txBody>
          <a:bodyPr/>
          <a:lstStyle/>
          <a:p>
            <a:endParaRPr lang="en-US" dirty="0"/>
          </a:p>
        </p:txBody>
      </p:sp>
      <p:graphicFrame>
        <p:nvGraphicFramePr>
          <p:cNvPr id="4" name="Content Placeholder 3">
            <a:extLst>
              <a:ext uri="{FF2B5EF4-FFF2-40B4-BE49-F238E27FC236}">
                <a16:creationId xmlns:a16="http://schemas.microsoft.com/office/drawing/2014/main" id="{403005CA-E2A0-D34D-ADB2-1C639FC47351}"/>
              </a:ext>
            </a:extLst>
          </p:cNvPr>
          <p:cNvGraphicFramePr>
            <a:graphicFrameLocks/>
          </p:cNvGraphicFramePr>
          <p:nvPr>
            <p:extLst>
              <p:ext uri="{D42A27DB-BD31-4B8C-83A1-F6EECF244321}">
                <p14:modId xmlns:p14="http://schemas.microsoft.com/office/powerpoint/2010/main" val="833473320"/>
              </p:ext>
            </p:extLst>
          </p:nvPr>
        </p:nvGraphicFramePr>
        <p:xfrm>
          <a:off x="2773599" y="1885285"/>
          <a:ext cx="7796212" cy="4886960"/>
        </p:xfrm>
        <a:graphic>
          <a:graphicData uri="http://schemas.openxmlformats.org/drawingml/2006/table">
            <a:tbl>
              <a:tblPr firstRow="1" bandRow="1">
                <a:tableStyleId>{5C22544A-7EE6-4342-B048-85BDC9FD1C3A}</a:tableStyleId>
              </a:tblPr>
              <a:tblGrid>
                <a:gridCol w="1949053">
                  <a:extLst>
                    <a:ext uri="{9D8B030D-6E8A-4147-A177-3AD203B41FA5}">
                      <a16:colId xmlns:a16="http://schemas.microsoft.com/office/drawing/2014/main" val="1108842835"/>
                    </a:ext>
                  </a:extLst>
                </a:gridCol>
                <a:gridCol w="1949053">
                  <a:extLst>
                    <a:ext uri="{9D8B030D-6E8A-4147-A177-3AD203B41FA5}">
                      <a16:colId xmlns:a16="http://schemas.microsoft.com/office/drawing/2014/main" val="3797115344"/>
                    </a:ext>
                  </a:extLst>
                </a:gridCol>
                <a:gridCol w="1949053">
                  <a:extLst>
                    <a:ext uri="{9D8B030D-6E8A-4147-A177-3AD203B41FA5}">
                      <a16:colId xmlns:a16="http://schemas.microsoft.com/office/drawing/2014/main" val="2457517092"/>
                    </a:ext>
                  </a:extLst>
                </a:gridCol>
                <a:gridCol w="1949053">
                  <a:extLst>
                    <a:ext uri="{9D8B030D-6E8A-4147-A177-3AD203B41FA5}">
                      <a16:colId xmlns:a16="http://schemas.microsoft.com/office/drawing/2014/main" val="3250297414"/>
                    </a:ext>
                  </a:extLst>
                </a:gridCol>
              </a:tblGrid>
              <a:tr h="370840">
                <a:tc>
                  <a:txBody>
                    <a:bodyPr/>
                    <a:lstStyle/>
                    <a:p>
                      <a:r>
                        <a:rPr lang="en-US" dirty="0"/>
                        <a:t>Position</a:t>
                      </a:r>
                    </a:p>
                  </a:txBody>
                  <a:tcPr/>
                </a:tc>
                <a:tc>
                  <a:txBody>
                    <a:bodyPr/>
                    <a:lstStyle/>
                    <a:p>
                      <a:pPr algn="ctr"/>
                      <a:r>
                        <a:rPr lang="en-US" dirty="0"/>
                        <a:t>Funded FTE</a:t>
                      </a:r>
                    </a:p>
                  </a:txBody>
                  <a:tcPr/>
                </a:tc>
                <a:tc>
                  <a:txBody>
                    <a:bodyPr/>
                    <a:lstStyle/>
                    <a:p>
                      <a:pPr algn="ctr"/>
                      <a:r>
                        <a:rPr lang="en-US" dirty="0"/>
                        <a:t>Actual FTE</a:t>
                      </a:r>
                    </a:p>
                  </a:txBody>
                  <a:tcPr/>
                </a:tc>
                <a:tc>
                  <a:txBody>
                    <a:bodyPr/>
                    <a:lstStyle/>
                    <a:p>
                      <a:pPr algn="ctr"/>
                      <a:r>
                        <a:rPr lang="en-US" dirty="0"/>
                        <a:t>Difference</a:t>
                      </a:r>
                    </a:p>
                  </a:txBody>
                  <a:tcPr/>
                </a:tc>
                <a:extLst>
                  <a:ext uri="{0D108BD9-81ED-4DB2-BD59-A6C34878D82A}">
                    <a16:rowId xmlns:a16="http://schemas.microsoft.com/office/drawing/2014/main" val="2750098895"/>
                  </a:ext>
                </a:extLst>
              </a:tr>
              <a:tr h="370840">
                <a:tc>
                  <a:txBody>
                    <a:bodyPr/>
                    <a:lstStyle/>
                    <a:p>
                      <a:r>
                        <a:rPr lang="en-US" dirty="0"/>
                        <a:t>Classroom Assistants</a:t>
                      </a:r>
                    </a:p>
                  </a:txBody>
                  <a:tcPr/>
                </a:tc>
                <a:tc>
                  <a:txBody>
                    <a:bodyPr/>
                    <a:lstStyle/>
                    <a:p>
                      <a:pPr algn="ctr"/>
                      <a:r>
                        <a:rPr lang="en-US" dirty="0"/>
                        <a:t>5.58</a:t>
                      </a:r>
                    </a:p>
                  </a:txBody>
                  <a:tcPr/>
                </a:tc>
                <a:tc>
                  <a:txBody>
                    <a:bodyPr/>
                    <a:lstStyle/>
                    <a:p>
                      <a:pPr algn="ctr"/>
                      <a:r>
                        <a:rPr lang="en-US" dirty="0"/>
                        <a:t>21.60</a:t>
                      </a:r>
                    </a:p>
                  </a:txBody>
                  <a:tcPr/>
                </a:tc>
                <a:tc>
                  <a:txBody>
                    <a:bodyPr/>
                    <a:lstStyle/>
                    <a:p>
                      <a:pPr algn="ctr"/>
                      <a:r>
                        <a:rPr lang="en-US" dirty="0">
                          <a:solidFill>
                            <a:srgbClr val="FF0000"/>
                          </a:solidFill>
                        </a:rPr>
                        <a:t>-16.02</a:t>
                      </a:r>
                    </a:p>
                  </a:txBody>
                  <a:tcPr/>
                </a:tc>
                <a:extLst>
                  <a:ext uri="{0D108BD9-81ED-4DB2-BD59-A6C34878D82A}">
                    <a16:rowId xmlns:a16="http://schemas.microsoft.com/office/drawing/2014/main" val="3909643240"/>
                  </a:ext>
                </a:extLst>
              </a:tr>
              <a:tr h="370840">
                <a:tc>
                  <a:txBody>
                    <a:bodyPr/>
                    <a:lstStyle/>
                    <a:p>
                      <a:r>
                        <a:rPr lang="en-US" dirty="0"/>
                        <a:t>Office Support</a:t>
                      </a:r>
                    </a:p>
                  </a:txBody>
                  <a:tcPr/>
                </a:tc>
                <a:tc>
                  <a:txBody>
                    <a:bodyPr/>
                    <a:lstStyle/>
                    <a:p>
                      <a:pPr algn="ctr"/>
                      <a:r>
                        <a:rPr lang="en-US" dirty="0"/>
                        <a:t>10.99</a:t>
                      </a:r>
                    </a:p>
                  </a:txBody>
                  <a:tcPr/>
                </a:tc>
                <a:tc>
                  <a:txBody>
                    <a:bodyPr/>
                    <a:lstStyle/>
                    <a:p>
                      <a:pPr algn="ctr"/>
                      <a:r>
                        <a:rPr lang="en-US" dirty="0"/>
                        <a:t>8.76</a:t>
                      </a:r>
                    </a:p>
                  </a:txBody>
                  <a:tcPr/>
                </a:tc>
                <a:tc>
                  <a:txBody>
                    <a:bodyPr/>
                    <a:lstStyle/>
                    <a:p>
                      <a:pPr algn="ctr"/>
                      <a:r>
                        <a:rPr lang="en-US" dirty="0"/>
                        <a:t>2.23</a:t>
                      </a:r>
                    </a:p>
                  </a:txBody>
                  <a:tcPr/>
                </a:tc>
                <a:extLst>
                  <a:ext uri="{0D108BD9-81ED-4DB2-BD59-A6C34878D82A}">
                    <a16:rowId xmlns:a16="http://schemas.microsoft.com/office/drawing/2014/main" val="282833343"/>
                  </a:ext>
                </a:extLst>
              </a:tr>
              <a:tr h="370840">
                <a:tc>
                  <a:txBody>
                    <a:bodyPr/>
                    <a:lstStyle/>
                    <a:p>
                      <a:r>
                        <a:rPr lang="en-US" dirty="0"/>
                        <a:t>Custodians</a:t>
                      </a:r>
                    </a:p>
                  </a:txBody>
                  <a:tcPr/>
                </a:tc>
                <a:tc>
                  <a:txBody>
                    <a:bodyPr/>
                    <a:lstStyle/>
                    <a:p>
                      <a:pPr algn="ctr"/>
                      <a:r>
                        <a:rPr lang="en-US" dirty="0"/>
                        <a:t>9.32</a:t>
                      </a:r>
                    </a:p>
                  </a:txBody>
                  <a:tcPr/>
                </a:tc>
                <a:tc>
                  <a:txBody>
                    <a:bodyPr/>
                    <a:lstStyle/>
                    <a:p>
                      <a:pPr algn="ctr"/>
                      <a:r>
                        <a:rPr lang="en-US" dirty="0"/>
                        <a:t>18.10</a:t>
                      </a:r>
                    </a:p>
                  </a:txBody>
                  <a:tcPr/>
                </a:tc>
                <a:tc>
                  <a:txBody>
                    <a:bodyPr/>
                    <a:lstStyle/>
                    <a:p>
                      <a:pPr algn="ctr"/>
                      <a:r>
                        <a:rPr lang="en-US" dirty="0">
                          <a:solidFill>
                            <a:srgbClr val="FF0000"/>
                          </a:solidFill>
                        </a:rPr>
                        <a:t>-8.78</a:t>
                      </a:r>
                    </a:p>
                  </a:txBody>
                  <a:tcPr/>
                </a:tc>
                <a:extLst>
                  <a:ext uri="{0D108BD9-81ED-4DB2-BD59-A6C34878D82A}">
                    <a16:rowId xmlns:a16="http://schemas.microsoft.com/office/drawing/2014/main" val="2179105692"/>
                  </a:ext>
                </a:extLst>
              </a:tr>
              <a:tr h="370840">
                <a:tc>
                  <a:txBody>
                    <a:bodyPr/>
                    <a:lstStyle/>
                    <a:p>
                      <a:r>
                        <a:rPr lang="en-US" dirty="0"/>
                        <a:t>Security</a:t>
                      </a:r>
                    </a:p>
                  </a:txBody>
                  <a:tcPr/>
                </a:tc>
                <a:tc>
                  <a:txBody>
                    <a:bodyPr/>
                    <a:lstStyle/>
                    <a:p>
                      <a:pPr algn="ctr"/>
                      <a:r>
                        <a:rPr lang="en-US" dirty="0"/>
                        <a:t>0.44</a:t>
                      </a:r>
                    </a:p>
                  </a:txBody>
                  <a:tcPr/>
                </a:tc>
                <a:tc>
                  <a:txBody>
                    <a:bodyPr/>
                    <a:lstStyle/>
                    <a:p>
                      <a:pPr algn="ctr"/>
                      <a:r>
                        <a:rPr lang="en-US" dirty="0"/>
                        <a:t>0.09</a:t>
                      </a:r>
                    </a:p>
                  </a:txBody>
                  <a:tcPr/>
                </a:tc>
                <a:tc>
                  <a:txBody>
                    <a:bodyPr/>
                    <a:lstStyle/>
                    <a:p>
                      <a:pPr algn="ctr"/>
                      <a:r>
                        <a:rPr lang="en-US" dirty="0">
                          <a:solidFill>
                            <a:schemeClr val="bg1"/>
                          </a:solidFill>
                        </a:rPr>
                        <a:t>0.35</a:t>
                      </a:r>
                    </a:p>
                  </a:txBody>
                  <a:tcPr/>
                </a:tc>
                <a:extLst>
                  <a:ext uri="{0D108BD9-81ED-4DB2-BD59-A6C34878D82A}">
                    <a16:rowId xmlns:a16="http://schemas.microsoft.com/office/drawing/2014/main" val="758163726"/>
                  </a:ext>
                </a:extLst>
              </a:tr>
              <a:tr h="370840">
                <a:tc>
                  <a:txBody>
                    <a:bodyPr/>
                    <a:lstStyle/>
                    <a:p>
                      <a:r>
                        <a:rPr lang="en-US" dirty="0"/>
                        <a:t>Family Inv. Coordinators</a:t>
                      </a:r>
                    </a:p>
                  </a:txBody>
                  <a:tcPr/>
                </a:tc>
                <a:tc>
                  <a:txBody>
                    <a:bodyPr/>
                    <a:lstStyle/>
                    <a:p>
                      <a:pPr algn="ctr"/>
                      <a:r>
                        <a:rPr lang="en-US" dirty="0"/>
                        <a:t>0.06</a:t>
                      </a:r>
                    </a:p>
                  </a:txBody>
                  <a:tcPr/>
                </a:tc>
                <a:tc>
                  <a:txBody>
                    <a:bodyPr/>
                    <a:lstStyle/>
                    <a:p>
                      <a:pPr algn="ctr"/>
                      <a:r>
                        <a:rPr lang="en-US" dirty="0"/>
                        <a:t>-</a:t>
                      </a:r>
                    </a:p>
                  </a:txBody>
                  <a:tcPr/>
                </a:tc>
                <a:tc>
                  <a:txBody>
                    <a:bodyPr/>
                    <a:lstStyle/>
                    <a:p>
                      <a:pPr algn="ctr"/>
                      <a:r>
                        <a:rPr lang="en-US" dirty="0">
                          <a:solidFill>
                            <a:schemeClr val="bg1"/>
                          </a:solidFill>
                        </a:rPr>
                        <a:t>.06</a:t>
                      </a:r>
                    </a:p>
                  </a:txBody>
                  <a:tcPr/>
                </a:tc>
                <a:extLst>
                  <a:ext uri="{0D108BD9-81ED-4DB2-BD59-A6C34878D82A}">
                    <a16:rowId xmlns:a16="http://schemas.microsoft.com/office/drawing/2014/main" val="107724073"/>
                  </a:ext>
                </a:extLst>
              </a:tr>
              <a:tr h="370840">
                <a:tc>
                  <a:txBody>
                    <a:bodyPr/>
                    <a:lstStyle/>
                    <a:p>
                      <a:r>
                        <a:rPr lang="en-US" dirty="0"/>
                        <a:t>Health Asst.</a:t>
                      </a:r>
                    </a:p>
                  </a:txBody>
                  <a:tcPr/>
                </a:tc>
                <a:tc>
                  <a:txBody>
                    <a:bodyPr/>
                    <a:lstStyle/>
                    <a:p>
                      <a:pPr algn="ctr"/>
                      <a:r>
                        <a:rPr lang="en-US" dirty="0"/>
                        <a:t>0.00</a:t>
                      </a:r>
                    </a:p>
                  </a:txBody>
                  <a:tcPr/>
                </a:tc>
                <a:tc>
                  <a:txBody>
                    <a:bodyPr/>
                    <a:lstStyle/>
                    <a:p>
                      <a:pPr algn="ctr"/>
                      <a:r>
                        <a:rPr lang="en-US" dirty="0"/>
                        <a:t>1.38</a:t>
                      </a:r>
                    </a:p>
                  </a:txBody>
                  <a:tcPr/>
                </a:tc>
                <a:tc>
                  <a:txBody>
                    <a:bodyPr/>
                    <a:lstStyle/>
                    <a:p>
                      <a:pPr algn="ctr"/>
                      <a:r>
                        <a:rPr lang="en-US" dirty="0">
                          <a:solidFill>
                            <a:srgbClr val="FF0000"/>
                          </a:solidFill>
                        </a:rPr>
                        <a:t>-1.38</a:t>
                      </a:r>
                    </a:p>
                  </a:txBody>
                  <a:tcPr/>
                </a:tc>
                <a:extLst>
                  <a:ext uri="{0D108BD9-81ED-4DB2-BD59-A6C34878D82A}">
                    <a16:rowId xmlns:a16="http://schemas.microsoft.com/office/drawing/2014/main" val="4176264228"/>
                  </a:ext>
                </a:extLst>
              </a:tr>
              <a:tr h="370840">
                <a:tc>
                  <a:txBody>
                    <a:bodyPr/>
                    <a:lstStyle/>
                    <a:p>
                      <a:r>
                        <a:rPr lang="en-US" b="0" dirty="0"/>
                        <a:t>Technology</a:t>
                      </a:r>
                    </a:p>
                  </a:txBody>
                  <a:tcPr/>
                </a:tc>
                <a:tc>
                  <a:txBody>
                    <a:bodyPr/>
                    <a:lstStyle/>
                    <a:p>
                      <a:pPr algn="ctr"/>
                      <a:r>
                        <a:rPr lang="en-US" dirty="0"/>
                        <a:t>1.33</a:t>
                      </a:r>
                    </a:p>
                  </a:txBody>
                  <a:tcPr/>
                </a:tc>
                <a:tc>
                  <a:txBody>
                    <a:bodyPr/>
                    <a:lstStyle/>
                    <a:p>
                      <a:pPr algn="ctr"/>
                      <a:r>
                        <a:rPr lang="en-US" dirty="0"/>
                        <a:t>4.00</a:t>
                      </a:r>
                    </a:p>
                  </a:txBody>
                  <a:tcPr/>
                </a:tc>
                <a:tc>
                  <a:txBody>
                    <a:bodyPr/>
                    <a:lstStyle/>
                    <a:p>
                      <a:pPr algn="ctr"/>
                      <a:r>
                        <a:rPr lang="en-US" dirty="0">
                          <a:solidFill>
                            <a:srgbClr val="FF0000"/>
                          </a:solidFill>
                        </a:rPr>
                        <a:t>-2.76</a:t>
                      </a:r>
                    </a:p>
                  </a:txBody>
                  <a:tcPr/>
                </a:tc>
                <a:extLst>
                  <a:ext uri="{0D108BD9-81ED-4DB2-BD59-A6C34878D82A}">
                    <a16:rowId xmlns:a16="http://schemas.microsoft.com/office/drawing/2014/main" val="3685314441"/>
                  </a:ext>
                </a:extLst>
              </a:tr>
              <a:tr h="370840">
                <a:tc>
                  <a:txBody>
                    <a:bodyPr/>
                    <a:lstStyle/>
                    <a:p>
                      <a:r>
                        <a:rPr lang="en-US" b="0" dirty="0"/>
                        <a:t>Facilities &amp; Warehouse</a:t>
                      </a:r>
                    </a:p>
                  </a:txBody>
                  <a:tcPr/>
                </a:tc>
                <a:tc>
                  <a:txBody>
                    <a:bodyPr/>
                    <a:lstStyle/>
                    <a:p>
                      <a:pPr algn="ctr"/>
                      <a:r>
                        <a:rPr lang="en-US" dirty="0"/>
                        <a:t>4.53</a:t>
                      </a:r>
                    </a:p>
                  </a:txBody>
                  <a:tcPr/>
                </a:tc>
                <a:tc>
                  <a:txBody>
                    <a:bodyPr/>
                    <a:lstStyle/>
                    <a:p>
                      <a:pPr algn="ctr"/>
                      <a:r>
                        <a:rPr lang="en-US" dirty="0"/>
                        <a:t>6.65</a:t>
                      </a:r>
                    </a:p>
                  </a:txBody>
                  <a:tcPr/>
                </a:tc>
                <a:tc>
                  <a:txBody>
                    <a:bodyPr/>
                    <a:lstStyle/>
                    <a:p>
                      <a:pPr algn="ctr"/>
                      <a:r>
                        <a:rPr lang="en-US" dirty="0">
                          <a:solidFill>
                            <a:srgbClr val="FF0000"/>
                          </a:solidFill>
                        </a:rPr>
                        <a:t>-2.12</a:t>
                      </a:r>
                    </a:p>
                  </a:txBody>
                  <a:tcPr/>
                </a:tc>
                <a:extLst>
                  <a:ext uri="{0D108BD9-81ED-4DB2-BD59-A6C34878D82A}">
                    <a16:rowId xmlns:a16="http://schemas.microsoft.com/office/drawing/2014/main" val="1855643063"/>
                  </a:ext>
                </a:extLst>
              </a:tr>
              <a:tr h="370840">
                <a:tc>
                  <a:txBody>
                    <a:bodyPr/>
                    <a:lstStyle/>
                    <a:p>
                      <a:r>
                        <a:rPr lang="en-US" b="0" dirty="0"/>
                        <a:t>Other Classified</a:t>
                      </a:r>
                    </a:p>
                  </a:txBody>
                  <a:tcPr/>
                </a:tc>
                <a:tc>
                  <a:txBody>
                    <a:bodyPr/>
                    <a:lstStyle/>
                    <a:p>
                      <a:pPr algn="ctr"/>
                      <a:r>
                        <a:rPr lang="en-US" dirty="0"/>
                        <a:t>6.34</a:t>
                      </a:r>
                    </a:p>
                  </a:txBody>
                  <a:tcPr/>
                </a:tc>
                <a:tc>
                  <a:txBody>
                    <a:bodyPr/>
                    <a:lstStyle/>
                    <a:p>
                      <a:pPr algn="ctr"/>
                      <a:r>
                        <a:rPr lang="en-US" dirty="0"/>
                        <a:t>9.74</a:t>
                      </a:r>
                    </a:p>
                  </a:txBody>
                  <a:tcPr/>
                </a:tc>
                <a:tc>
                  <a:txBody>
                    <a:bodyPr/>
                    <a:lstStyle/>
                    <a:p>
                      <a:pPr algn="ctr"/>
                      <a:r>
                        <a:rPr lang="en-US" dirty="0">
                          <a:solidFill>
                            <a:srgbClr val="FF0000"/>
                          </a:solidFill>
                        </a:rPr>
                        <a:t>-3.40</a:t>
                      </a:r>
                    </a:p>
                  </a:txBody>
                  <a:tcPr/>
                </a:tc>
                <a:extLst>
                  <a:ext uri="{0D108BD9-81ED-4DB2-BD59-A6C34878D82A}">
                    <a16:rowId xmlns:a16="http://schemas.microsoft.com/office/drawing/2014/main" val="1978372038"/>
                  </a:ext>
                </a:extLst>
              </a:tr>
              <a:tr h="370840">
                <a:tc>
                  <a:txBody>
                    <a:bodyPr/>
                    <a:lstStyle/>
                    <a:p>
                      <a:r>
                        <a:rPr lang="en-US" b="1" dirty="0"/>
                        <a:t>Totals</a:t>
                      </a:r>
                    </a:p>
                  </a:txBody>
                  <a:tcPr/>
                </a:tc>
                <a:tc>
                  <a:txBody>
                    <a:bodyPr/>
                    <a:lstStyle/>
                    <a:p>
                      <a:pPr algn="ctr"/>
                      <a:r>
                        <a:rPr lang="en-US" dirty="0"/>
                        <a:t>170.0</a:t>
                      </a:r>
                    </a:p>
                  </a:txBody>
                  <a:tcPr/>
                </a:tc>
                <a:tc>
                  <a:txBody>
                    <a:bodyPr/>
                    <a:lstStyle/>
                    <a:p>
                      <a:pPr algn="ctr"/>
                      <a:r>
                        <a:rPr lang="en-US" dirty="0"/>
                        <a:t>196.44</a:t>
                      </a:r>
                    </a:p>
                  </a:txBody>
                  <a:tcPr/>
                </a:tc>
                <a:tc>
                  <a:txBody>
                    <a:bodyPr/>
                    <a:lstStyle/>
                    <a:p>
                      <a:pPr algn="ctr"/>
                      <a:r>
                        <a:rPr lang="en-US" dirty="0">
                          <a:solidFill>
                            <a:srgbClr val="FF0000"/>
                          </a:solidFill>
                        </a:rPr>
                        <a:t>-26.44</a:t>
                      </a:r>
                    </a:p>
                  </a:txBody>
                  <a:tcPr/>
                </a:tc>
                <a:extLst>
                  <a:ext uri="{0D108BD9-81ED-4DB2-BD59-A6C34878D82A}">
                    <a16:rowId xmlns:a16="http://schemas.microsoft.com/office/drawing/2014/main" val="928229433"/>
                  </a:ext>
                </a:extLst>
              </a:tr>
            </a:tbl>
          </a:graphicData>
        </a:graphic>
      </p:graphicFrame>
    </p:spTree>
    <p:extLst>
      <p:ext uri="{BB962C8B-B14F-4D97-AF65-F5344CB8AC3E}">
        <p14:creationId xmlns:p14="http://schemas.microsoft.com/office/powerpoint/2010/main" val="26784349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B836B-71E9-924D-B881-FA427C1B581B}"/>
              </a:ext>
            </a:extLst>
          </p:cNvPr>
          <p:cNvSpPr>
            <a:spLocks noGrp="1"/>
          </p:cNvSpPr>
          <p:nvPr>
            <p:ph type="title"/>
          </p:nvPr>
        </p:nvSpPr>
        <p:spPr/>
        <p:txBody>
          <a:bodyPr/>
          <a:lstStyle/>
          <a:p>
            <a:r>
              <a:rPr lang="en-US" dirty="0"/>
              <a:t> “Prototypical” Funding Gaps</a:t>
            </a:r>
            <a:br>
              <a:rPr lang="en-US" dirty="0"/>
            </a:br>
            <a:r>
              <a:rPr lang="en-US" dirty="0"/>
              <a:t>Current Basic Education Salary Costs</a:t>
            </a:r>
          </a:p>
        </p:txBody>
      </p:sp>
      <p:sp>
        <p:nvSpPr>
          <p:cNvPr id="3" name="Content Placeholder 2">
            <a:extLst>
              <a:ext uri="{FF2B5EF4-FFF2-40B4-BE49-F238E27FC236}">
                <a16:creationId xmlns:a16="http://schemas.microsoft.com/office/drawing/2014/main" id="{7F8AF6F1-D20A-9640-B8A7-7E120D7DA757}"/>
              </a:ext>
            </a:extLst>
          </p:cNvPr>
          <p:cNvSpPr>
            <a:spLocks noGrp="1"/>
          </p:cNvSpPr>
          <p:nvPr>
            <p:ph idx="1"/>
          </p:nvPr>
        </p:nvSpPr>
        <p:spPr/>
        <p:txBody>
          <a:bodyPr/>
          <a:lstStyle/>
          <a:p>
            <a:pPr lvl="8"/>
            <a:endParaRPr lang="en-US" dirty="0"/>
          </a:p>
        </p:txBody>
      </p:sp>
      <p:graphicFrame>
        <p:nvGraphicFramePr>
          <p:cNvPr id="4" name="Content Placeholder 3">
            <a:extLst>
              <a:ext uri="{FF2B5EF4-FFF2-40B4-BE49-F238E27FC236}">
                <a16:creationId xmlns:a16="http://schemas.microsoft.com/office/drawing/2014/main" id="{CBB55ADC-9853-CC40-A3B4-6C7257F9B56C}"/>
              </a:ext>
            </a:extLst>
          </p:cNvPr>
          <p:cNvGraphicFramePr>
            <a:graphicFrameLocks/>
          </p:cNvGraphicFramePr>
          <p:nvPr>
            <p:extLst>
              <p:ext uri="{D42A27DB-BD31-4B8C-83A1-F6EECF244321}">
                <p14:modId xmlns:p14="http://schemas.microsoft.com/office/powerpoint/2010/main" val="1948810496"/>
              </p:ext>
            </p:extLst>
          </p:nvPr>
        </p:nvGraphicFramePr>
        <p:xfrm>
          <a:off x="2773927" y="2811560"/>
          <a:ext cx="7796212" cy="1483360"/>
        </p:xfrm>
        <a:graphic>
          <a:graphicData uri="http://schemas.openxmlformats.org/drawingml/2006/table">
            <a:tbl>
              <a:tblPr firstRow="1" bandRow="1">
                <a:tableStyleId>{5C22544A-7EE6-4342-B048-85BDC9FD1C3A}</a:tableStyleId>
              </a:tblPr>
              <a:tblGrid>
                <a:gridCol w="1949053">
                  <a:extLst>
                    <a:ext uri="{9D8B030D-6E8A-4147-A177-3AD203B41FA5}">
                      <a16:colId xmlns:a16="http://schemas.microsoft.com/office/drawing/2014/main" val="1108842835"/>
                    </a:ext>
                  </a:extLst>
                </a:gridCol>
                <a:gridCol w="1949053">
                  <a:extLst>
                    <a:ext uri="{9D8B030D-6E8A-4147-A177-3AD203B41FA5}">
                      <a16:colId xmlns:a16="http://schemas.microsoft.com/office/drawing/2014/main" val="3797115344"/>
                    </a:ext>
                  </a:extLst>
                </a:gridCol>
                <a:gridCol w="1949053">
                  <a:extLst>
                    <a:ext uri="{9D8B030D-6E8A-4147-A177-3AD203B41FA5}">
                      <a16:colId xmlns:a16="http://schemas.microsoft.com/office/drawing/2014/main" val="2457517092"/>
                    </a:ext>
                  </a:extLst>
                </a:gridCol>
                <a:gridCol w="1949053">
                  <a:extLst>
                    <a:ext uri="{9D8B030D-6E8A-4147-A177-3AD203B41FA5}">
                      <a16:colId xmlns:a16="http://schemas.microsoft.com/office/drawing/2014/main" val="3250297414"/>
                    </a:ext>
                  </a:extLst>
                </a:gridCol>
              </a:tblGrid>
              <a:tr h="370840">
                <a:tc>
                  <a:txBody>
                    <a:bodyPr/>
                    <a:lstStyle/>
                    <a:p>
                      <a:r>
                        <a:rPr lang="en-US" dirty="0"/>
                        <a:t>Category</a:t>
                      </a:r>
                    </a:p>
                  </a:txBody>
                  <a:tcPr/>
                </a:tc>
                <a:tc>
                  <a:txBody>
                    <a:bodyPr/>
                    <a:lstStyle/>
                    <a:p>
                      <a:pPr algn="ctr"/>
                      <a:r>
                        <a:rPr lang="en-US" dirty="0"/>
                        <a:t>Funded Salaries</a:t>
                      </a:r>
                    </a:p>
                  </a:txBody>
                  <a:tcPr/>
                </a:tc>
                <a:tc>
                  <a:txBody>
                    <a:bodyPr/>
                    <a:lstStyle/>
                    <a:p>
                      <a:pPr algn="ctr"/>
                      <a:r>
                        <a:rPr lang="en-US" dirty="0"/>
                        <a:t>Total Salaries</a:t>
                      </a:r>
                    </a:p>
                  </a:txBody>
                  <a:tcPr/>
                </a:tc>
                <a:tc>
                  <a:txBody>
                    <a:bodyPr/>
                    <a:lstStyle/>
                    <a:p>
                      <a:pPr algn="ctr"/>
                      <a:r>
                        <a:rPr lang="en-US" dirty="0"/>
                        <a:t>Total Unfunded</a:t>
                      </a:r>
                    </a:p>
                  </a:txBody>
                  <a:tcPr/>
                </a:tc>
                <a:extLst>
                  <a:ext uri="{0D108BD9-81ED-4DB2-BD59-A6C34878D82A}">
                    <a16:rowId xmlns:a16="http://schemas.microsoft.com/office/drawing/2014/main" val="2750098895"/>
                  </a:ext>
                </a:extLst>
              </a:tr>
              <a:tr h="370840">
                <a:tc>
                  <a:txBody>
                    <a:bodyPr/>
                    <a:lstStyle/>
                    <a:p>
                      <a:r>
                        <a:rPr lang="en-US" dirty="0"/>
                        <a:t>Certificated Staff</a:t>
                      </a:r>
                    </a:p>
                  </a:txBody>
                  <a:tcPr/>
                </a:tc>
                <a:tc>
                  <a:txBody>
                    <a:bodyPr/>
                    <a:lstStyle/>
                    <a:p>
                      <a:pPr algn="ctr"/>
                      <a:r>
                        <a:rPr lang="en-US" dirty="0"/>
                        <a:t>$7,279,590.67</a:t>
                      </a:r>
                    </a:p>
                  </a:txBody>
                  <a:tcPr/>
                </a:tc>
                <a:tc>
                  <a:txBody>
                    <a:bodyPr/>
                    <a:lstStyle/>
                    <a:p>
                      <a:pPr algn="ctr"/>
                      <a:r>
                        <a:rPr lang="en-US" dirty="0"/>
                        <a:t>$7,384,617.53</a:t>
                      </a:r>
                    </a:p>
                  </a:txBody>
                  <a:tcPr/>
                </a:tc>
                <a:tc>
                  <a:txBody>
                    <a:bodyPr/>
                    <a:lstStyle/>
                    <a:p>
                      <a:pPr algn="ctr"/>
                      <a:r>
                        <a:rPr lang="en-US" dirty="0">
                          <a:solidFill>
                            <a:srgbClr val="FF0000"/>
                          </a:solidFill>
                        </a:rPr>
                        <a:t>$ -105,026.86</a:t>
                      </a:r>
                    </a:p>
                  </a:txBody>
                  <a:tcPr/>
                </a:tc>
                <a:extLst>
                  <a:ext uri="{0D108BD9-81ED-4DB2-BD59-A6C34878D82A}">
                    <a16:rowId xmlns:a16="http://schemas.microsoft.com/office/drawing/2014/main" val="3909643240"/>
                  </a:ext>
                </a:extLst>
              </a:tr>
              <a:tr h="370840">
                <a:tc>
                  <a:txBody>
                    <a:bodyPr/>
                    <a:lstStyle/>
                    <a:p>
                      <a:r>
                        <a:rPr lang="en-US" dirty="0"/>
                        <a:t>Classified Staff</a:t>
                      </a:r>
                    </a:p>
                  </a:txBody>
                  <a:tcPr/>
                </a:tc>
                <a:tc>
                  <a:txBody>
                    <a:bodyPr/>
                    <a:lstStyle/>
                    <a:p>
                      <a:pPr algn="ctr"/>
                      <a:r>
                        <a:rPr lang="en-US" dirty="0"/>
                        <a:t>$1,325,602.94</a:t>
                      </a:r>
                    </a:p>
                  </a:txBody>
                  <a:tcPr/>
                </a:tc>
                <a:tc>
                  <a:txBody>
                    <a:bodyPr/>
                    <a:lstStyle/>
                    <a:p>
                      <a:pPr algn="ctr"/>
                      <a:r>
                        <a:rPr lang="en-US" dirty="0"/>
                        <a:t>$2,923,624.00</a:t>
                      </a:r>
                    </a:p>
                  </a:txBody>
                  <a:tcPr/>
                </a:tc>
                <a:tc>
                  <a:txBody>
                    <a:bodyPr/>
                    <a:lstStyle/>
                    <a:p>
                      <a:pPr algn="ctr"/>
                      <a:r>
                        <a:rPr lang="en-US" dirty="0">
                          <a:solidFill>
                            <a:srgbClr val="FF0000"/>
                          </a:solidFill>
                        </a:rPr>
                        <a:t>$ -1,598,021.06</a:t>
                      </a:r>
                    </a:p>
                  </a:txBody>
                  <a:tcPr/>
                </a:tc>
                <a:extLst>
                  <a:ext uri="{0D108BD9-81ED-4DB2-BD59-A6C34878D82A}">
                    <a16:rowId xmlns:a16="http://schemas.microsoft.com/office/drawing/2014/main" val="282833343"/>
                  </a:ext>
                </a:extLst>
              </a:tr>
              <a:tr h="370840">
                <a:tc>
                  <a:txBody>
                    <a:bodyPr/>
                    <a:lstStyle/>
                    <a:p>
                      <a:r>
                        <a:rPr lang="en-US" b="1" dirty="0"/>
                        <a:t>Totals</a:t>
                      </a:r>
                    </a:p>
                  </a:txBody>
                  <a:tcPr/>
                </a:tc>
                <a:tc>
                  <a:txBody>
                    <a:bodyPr/>
                    <a:lstStyle/>
                    <a:p>
                      <a:pPr algn="ctr"/>
                      <a:r>
                        <a:rPr lang="en-US" b="1" dirty="0"/>
                        <a:t>$8,605,193.61</a:t>
                      </a:r>
                    </a:p>
                  </a:txBody>
                  <a:tcPr/>
                </a:tc>
                <a:tc>
                  <a:txBody>
                    <a:bodyPr/>
                    <a:lstStyle/>
                    <a:p>
                      <a:pPr algn="ctr"/>
                      <a:r>
                        <a:rPr lang="en-US" b="1" dirty="0"/>
                        <a:t>$10,308,241.53</a:t>
                      </a:r>
                    </a:p>
                  </a:txBody>
                  <a:tcPr/>
                </a:tc>
                <a:tc>
                  <a:txBody>
                    <a:bodyPr/>
                    <a:lstStyle/>
                    <a:p>
                      <a:pPr algn="ctr"/>
                      <a:r>
                        <a:rPr lang="en-US" b="1" dirty="0">
                          <a:solidFill>
                            <a:srgbClr val="FF0000"/>
                          </a:solidFill>
                        </a:rPr>
                        <a:t>$ -1,703,047.92</a:t>
                      </a:r>
                    </a:p>
                  </a:txBody>
                  <a:tcPr/>
                </a:tc>
                <a:extLst>
                  <a:ext uri="{0D108BD9-81ED-4DB2-BD59-A6C34878D82A}">
                    <a16:rowId xmlns:a16="http://schemas.microsoft.com/office/drawing/2014/main" val="928229433"/>
                  </a:ext>
                </a:extLst>
              </a:tr>
            </a:tbl>
          </a:graphicData>
        </a:graphic>
      </p:graphicFrame>
    </p:spTree>
    <p:extLst>
      <p:ext uri="{BB962C8B-B14F-4D97-AF65-F5344CB8AC3E}">
        <p14:creationId xmlns:p14="http://schemas.microsoft.com/office/powerpoint/2010/main" val="2577280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5EC-17AC-1845-AD9E-EE43F1C1889C}"/>
              </a:ext>
            </a:extLst>
          </p:cNvPr>
          <p:cNvSpPr>
            <a:spLocks noGrp="1"/>
          </p:cNvSpPr>
          <p:nvPr>
            <p:ph type="title"/>
          </p:nvPr>
        </p:nvSpPr>
        <p:spPr/>
        <p:txBody>
          <a:bodyPr>
            <a:normAutofit fontScale="90000"/>
          </a:bodyPr>
          <a:lstStyle/>
          <a:p>
            <a:r>
              <a:rPr lang="en-US" dirty="0"/>
              <a:t>What is included in </a:t>
            </a:r>
            <a:br>
              <a:rPr lang="en-US" dirty="0"/>
            </a:br>
            <a:r>
              <a:rPr lang="en-US" dirty="0"/>
              <a:t>“General and Uniform System of Schools?” </a:t>
            </a:r>
          </a:p>
        </p:txBody>
      </p:sp>
      <p:sp>
        <p:nvSpPr>
          <p:cNvPr id="3" name="Content Placeholder 2">
            <a:extLst>
              <a:ext uri="{FF2B5EF4-FFF2-40B4-BE49-F238E27FC236}">
                <a16:creationId xmlns:a16="http://schemas.microsoft.com/office/drawing/2014/main" id="{BDB0217F-4B98-D044-B318-5DB814134E00}"/>
              </a:ext>
            </a:extLst>
          </p:cNvPr>
          <p:cNvSpPr>
            <a:spLocks noGrp="1"/>
          </p:cNvSpPr>
          <p:nvPr>
            <p:ph idx="1"/>
          </p:nvPr>
        </p:nvSpPr>
        <p:spPr/>
        <p:txBody>
          <a:bodyPr>
            <a:normAutofit/>
          </a:bodyPr>
          <a:lstStyle/>
          <a:p>
            <a:pPr marL="0" indent="0">
              <a:buNone/>
            </a:pPr>
            <a:r>
              <a:rPr lang="en-US" b="1" dirty="0"/>
              <a:t>Court decisions have held that other educational programs are also part of the state's constitutional obligations</a:t>
            </a:r>
          </a:p>
          <a:p>
            <a:pPr lvl="1"/>
            <a:r>
              <a:rPr lang="en-US" dirty="0"/>
              <a:t>Special Education programs for students with disabilities</a:t>
            </a:r>
          </a:p>
          <a:p>
            <a:pPr lvl="1"/>
            <a:r>
              <a:rPr lang="en-US" dirty="0"/>
              <a:t>Transitional Bilingual education programs</a:t>
            </a:r>
          </a:p>
          <a:p>
            <a:pPr lvl="1"/>
            <a:r>
              <a:rPr lang="en-US" dirty="0"/>
              <a:t>Remediation assistance </a:t>
            </a:r>
          </a:p>
          <a:p>
            <a:pPr lvl="1"/>
            <a:r>
              <a:rPr lang="en-US" dirty="0"/>
              <a:t>Transportation for some students</a:t>
            </a:r>
          </a:p>
          <a:p>
            <a:pPr lvl="1"/>
            <a:r>
              <a:rPr lang="en-US" dirty="0"/>
              <a:t>Education for students in residential programs and juvenile detention and for juveniles detained in adult correctional facilities</a:t>
            </a:r>
          </a:p>
          <a:p>
            <a:endParaRPr lang="en-US" dirty="0"/>
          </a:p>
        </p:txBody>
      </p:sp>
    </p:spTree>
    <p:extLst>
      <p:ext uri="{BB962C8B-B14F-4D97-AF65-F5344CB8AC3E}">
        <p14:creationId xmlns:p14="http://schemas.microsoft.com/office/powerpoint/2010/main" val="367413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E8165-2AD5-704C-B75B-46139D79E5CE}"/>
              </a:ext>
            </a:extLst>
          </p:cNvPr>
          <p:cNvSpPr>
            <a:spLocks noGrp="1"/>
          </p:cNvSpPr>
          <p:nvPr>
            <p:ph type="title"/>
          </p:nvPr>
        </p:nvSpPr>
        <p:spPr/>
        <p:txBody>
          <a:bodyPr>
            <a:normAutofit/>
          </a:bodyPr>
          <a:lstStyle/>
          <a:p>
            <a:r>
              <a:rPr lang="en-US" dirty="0"/>
              <a:t>HB 1209 (1993)</a:t>
            </a:r>
            <a:br>
              <a:rPr lang="en-US" dirty="0"/>
            </a:br>
            <a:r>
              <a:rPr lang="en-US" dirty="0"/>
              <a:t>Redefining “Basic Education”</a:t>
            </a:r>
          </a:p>
        </p:txBody>
      </p:sp>
      <p:sp>
        <p:nvSpPr>
          <p:cNvPr id="3" name="Content Placeholder 2">
            <a:extLst>
              <a:ext uri="{FF2B5EF4-FFF2-40B4-BE49-F238E27FC236}">
                <a16:creationId xmlns:a16="http://schemas.microsoft.com/office/drawing/2014/main" id="{38C7674A-8D3D-A14E-B92D-2BA619F2C0A3}"/>
              </a:ext>
            </a:extLst>
          </p:cNvPr>
          <p:cNvSpPr>
            <a:spLocks noGrp="1"/>
          </p:cNvSpPr>
          <p:nvPr>
            <p:ph idx="1"/>
          </p:nvPr>
        </p:nvSpPr>
        <p:spPr/>
        <p:txBody>
          <a:bodyPr>
            <a:normAutofit fontScale="85000" lnSpcReduction="10000"/>
          </a:bodyPr>
          <a:lstStyle/>
          <a:p>
            <a:r>
              <a:rPr lang="en-US" sz="2100" b="1" dirty="0"/>
              <a:t>The Goals of the Basic Education Act </a:t>
            </a:r>
          </a:p>
          <a:p>
            <a:pPr lvl="1"/>
            <a:r>
              <a:rPr lang="en-US" dirty="0"/>
              <a:t>(1) Read with comprehension, write with skill, and communicate effectively and responsibly in a variety of ways and settings;</a:t>
            </a:r>
          </a:p>
          <a:p>
            <a:pPr lvl="1"/>
            <a:r>
              <a:rPr lang="en-US" dirty="0"/>
              <a:t>(2) Know and apply the core concepts and principles of mathematics; social, physical, and life sciences; history; geography; arts; and health and fitness;</a:t>
            </a:r>
          </a:p>
          <a:p>
            <a:pPr lvl="1"/>
            <a:r>
              <a:rPr lang="en-US" dirty="0"/>
              <a:t>(3) Think analytically, logically and creatively, and integrate experience and knowledge to form reasoned judgments and solve problems;</a:t>
            </a:r>
          </a:p>
          <a:p>
            <a:pPr lvl="1"/>
            <a:r>
              <a:rPr lang="en-US" dirty="0"/>
              <a:t>(4) Understand the importance of work and how performance and decisions directly affect future career and educational opportunities; and</a:t>
            </a:r>
          </a:p>
          <a:p>
            <a:pPr lvl="1"/>
            <a:r>
              <a:rPr lang="en-US" dirty="0"/>
              <a:t>(5) Function as responsible individuals and contributing members of families, work groups, and communities.</a:t>
            </a:r>
          </a:p>
        </p:txBody>
      </p:sp>
    </p:spTree>
    <p:extLst>
      <p:ext uri="{BB962C8B-B14F-4D97-AF65-F5344CB8AC3E}">
        <p14:creationId xmlns:p14="http://schemas.microsoft.com/office/powerpoint/2010/main" val="4154900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EE0C9-3E4C-3747-8AC3-3061F3374B8B}"/>
              </a:ext>
            </a:extLst>
          </p:cNvPr>
          <p:cNvSpPr>
            <a:spLocks noGrp="1"/>
          </p:cNvSpPr>
          <p:nvPr>
            <p:ph type="title"/>
          </p:nvPr>
        </p:nvSpPr>
        <p:spPr/>
        <p:txBody>
          <a:bodyPr/>
          <a:lstStyle/>
          <a:p>
            <a:r>
              <a:rPr lang="en-US" i="1" dirty="0" err="1"/>
              <a:t>McCleary</a:t>
            </a:r>
            <a:r>
              <a:rPr lang="en-US" dirty="0"/>
              <a:t> Lawsuit (2007)</a:t>
            </a:r>
          </a:p>
        </p:txBody>
      </p:sp>
      <p:sp>
        <p:nvSpPr>
          <p:cNvPr id="3" name="Content Placeholder 2">
            <a:extLst>
              <a:ext uri="{FF2B5EF4-FFF2-40B4-BE49-F238E27FC236}">
                <a16:creationId xmlns:a16="http://schemas.microsoft.com/office/drawing/2014/main" id="{1730EA24-0F7E-144C-930D-8B2E0A0C8647}"/>
              </a:ext>
            </a:extLst>
          </p:cNvPr>
          <p:cNvSpPr>
            <a:spLocks noGrp="1"/>
          </p:cNvSpPr>
          <p:nvPr>
            <p:ph idx="1"/>
          </p:nvPr>
        </p:nvSpPr>
        <p:spPr/>
        <p:txBody>
          <a:bodyPr>
            <a:normAutofit fontScale="92500" lnSpcReduction="20000"/>
          </a:bodyPr>
          <a:lstStyle/>
          <a:p>
            <a:r>
              <a:rPr lang="en-US" dirty="0"/>
              <a:t>December 2007: Lawsuit Filed by Matthew &amp; Stephanie </a:t>
            </a:r>
            <a:r>
              <a:rPr lang="en-US" dirty="0" err="1"/>
              <a:t>McCleary</a:t>
            </a:r>
            <a:r>
              <a:rPr lang="en-US" dirty="0"/>
              <a:t>  and Robert &amp; Patty </a:t>
            </a:r>
            <a:r>
              <a:rPr lang="en-US" dirty="0" err="1"/>
              <a:t>Venema</a:t>
            </a:r>
            <a:r>
              <a:rPr lang="en-US" dirty="0"/>
              <a:t> against the State of Washington in King County</a:t>
            </a:r>
          </a:p>
          <a:p>
            <a:r>
              <a:rPr lang="en-US" dirty="0"/>
              <a:t>“Failure to meet the Paramount Duty to make ample provision for the education of all Washington Students”</a:t>
            </a:r>
          </a:p>
          <a:p>
            <a:r>
              <a:rPr lang="en-US" dirty="0"/>
              <a:t>2009 Trial in King County Superior Court decided for the Plaintiff on virtually all points</a:t>
            </a:r>
          </a:p>
          <a:p>
            <a:r>
              <a:rPr lang="en-US" dirty="0"/>
              <a:t>State appeals to State Supreme Court</a:t>
            </a:r>
          </a:p>
          <a:p>
            <a:r>
              <a:rPr lang="en-US" dirty="0"/>
              <a:t>State Supreme Court upheld lower court and retained jurisdiction with 2018 deadline for increased funding</a:t>
            </a:r>
          </a:p>
        </p:txBody>
      </p:sp>
    </p:spTree>
    <p:extLst>
      <p:ext uri="{BB962C8B-B14F-4D97-AF65-F5344CB8AC3E}">
        <p14:creationId xmlns:p14="http://schemas.microsoft.com/office/powerpoint/2010/main" val="3268051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2F9B2-CCFF-0946-A2C3-EF1ABD9E173D}"/>
              </a:ext>
            </a:extLst>
          </p:cNvPr>
          <p:cNvSpPr>
            <a:spLocks noGrp="1"/>
          </p:cNvSpPr>
          <p:nvPr>
            <p:ph type="title"/>
          </p:nvPr>
        </p:nvSpPr>
        <p:spPr>
          <a:xfrm>
            <a:off x="2611808" y="541356"/>
            <a:ext cx="7958331" cy="1077229"/>
          </a:xfrm>
        </p:spPr>
        <p:txBody>
          <a:bodyPr>
            <a:normAutofit fontScale="90000"/>
          </a:bodyPr>
          <a:lstStyle/>
          <a:p>
            <a:r>
              <a:rPr lang="en-US" dirty="0"/>
              <a:t>ESHB 2261 (2009)</a:t>
            </a:r>
            <a:br>
              <a:rPr lang="en-US" dirty="0"/>
            </a:br>
            <a:r>
              <a:rPr lang="en-US" dirty="0"/>
              <a:t>Redefining Basic Education</a:t>
            </a:r>
            <a:br>
              <a:rPr lang="en-US" dirty="0"/>
            </a:br>
            <a:r>
              <a:rPr lang="en-US" dirty="0"/>
              <a:t>The “Intent” and ”Timeline” </a:t>
            </a:r>
          </a:p>
        </p:txBody>
      </p:sp>
      <p:sp>
        <p:nvSpPr>
          <p:cNvPr id="3" name="Content Placeholder 2">
            <a:extLst>
              <a:ext uri="{FF2B5EF4-FFF2-40B4-BE49-F238E27FC236}">
                <a16:creationId xmlns:a16="http://schemas.microsoft.com/office/drawing/2014/main" id="{0A7115F5-20C2-9641-81BE-D97DE0ED2D93}"/>
              </a:ext>
            </a:extLst>
          </p:cNvPr>
          <p:cNvSpPr>
            <a:spLocks noGrp="1"/>
          </p:cNvSpPr>
          <p:nvPr>
            <p:ph idx="1"/>
          </p:nvPr>
        </p:nvSpPr>
        <p:spPr/>
        <p:txBody>
          <a:bodyPr>
            <a:noAutofit/>
          </a:bodyPr>
          <a:lstStyle/>
          <a:p>
            <a:pPr marL="0" indent="0">
              <a:buNone/>
            </a:pPr>
            <a:r>
              <a:rPr lang="en-US" sz="1800" dirty="0"/>
              <a:t>The Legislature </a:t>
            </a:r>
            <a:r>
              <a:rPr lang="en-US" sz="1800" b="1" u="sng" dirty="0"/>
              <a:t>intends</a:t>
            </a:r>
            <a:r>
              <a:rPr lang="en-US" sz="1800" dirty="0"/>
              <a:t> to continue to review, evaluate, and revise the definition and funding of Basic Education in order to continue to fulfill the state's obligation under Article IX of the State Constitution. For practical and educational reasons, major changes in the program and funding cannot occur instantaneously. The Legislature </a:t>
            </a:r>
            <a:r>
              <a:rPr lang="en-US" sz="1800" b="1" u="sng" dirty="0"/>
              <a:t>intends</a:t>
            </a:r>
            <a:r>
              <a:rPr lang="en-US" sz="1800" dirty="0"/>
              <a:t> to develop a realistic implementation strategy and establish a formal structure for monitoring the implementation of an evolving Program of Basic Education and the financing necessary to support it. The Legislature </a:t>
            </a:r>
            <a:r>
              <a:rPr lang="en-US" sz="1800" b="1" u="sng" dirty="0"/>
              <a:t>intends</a:t>
            </a:r>
            <a:r>
              <a:rPr lang="en-US" sz="1800" dirty="0"/>
              <a:t> that the redefined Program of Basic Education and funding be fully implemented </a:t>
            </a:r>
            <a:r>
              <a:rPr lang="en-US" sz="1800" b="1" u="sng" dirty="0"/>
              <a:t>by 2018</a:t>
            </a:r>
            <a:r>
              <a:rPr lang="en-US" sz="1800" dirty="0"/>
              <a:t>. It is the Legislature's </a:t>
            </a:r>
            <a:r>
              <a:rPr lang="en-US" sz="1800" b="1" u="sng" dirty="0"/>
              <a:t>intent</a:t>
            </a:r>
            <a:r>
              <a:rPr lang="en-US" sz="1800" dirty="0"/>
              <a:t> that the policies and formulas under the bill will constitute the Legislature's definition of Basic Education once fully implemented.</a:t>
            </a:r>
          </a:p>
        </p:txBody>
      </p:sp>
    </p:spTree>
    <p:extLst>
      <p:ext uri="{BB962C8B-B14F-4D97-AF65-F5344CB8AC3E}">
        <p14:creationId xmlns:p14="http://schemas.microsoft.com/office/powerpoint/2010/main" val="2004380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58A62-6136-674C-8168-4676D5B97F4E}"/>
              </a:ext>
            </a:extLst>
          </p:cNvPr>
          <p:cNvSpPr>
            <a:spLocks noGrp="1"/>
          </p:cNvSpPr>
          <p:nvPr>
            <p:ph type="title"/>
          </p:nvPr>
        </p:nvSpPr>
        <p:spPr/>
        <p:txBody>
          <a:bodyPr>
            <a:normAutofit fontScale="90000"/>
          </a:bodyPr>
          <a:lstStyle/>
          <a:p>
            <a:r>
              <a:rPr lang="en-US" dirty="0"/>
              <a:t>SHB 2776 (2010)</a:t>
            </a:r>
            <a:br>
              <a:rPr lang="en-US" dirty="0"/>
            </a:br>
            <a:r>
              <a:rPr lang="en-US" dirty="0"/>
              <a:t>Prototypical School Funding Formula</a:t>
            </a:r>
            <a:br>
              <a:rPr lang="en-US" dirty="0"/>
            </a:br>
            <a:br>
              <a:rPr lang="en-US" dirty="0"/>
            </a:br>
            <a:endParaRPr lang="en-US" dirty="0"/>
          </a:p>
        </p:txBody>
      </p:sp>
      <p:sp>
        <p:nvSpPr>
          <p:cNvPr id="3" name="Content Placeholder 2">
            <a:extLst>
              <a:ext uri="{FF2B5EF4-FFF2-40B4-BE49-F238E27FC236}">
                <a16:creationId xmlns:a16="http://schemas.microsoft.com/office/drawing/2014/main" id="{2B46C328-4F31-1546-8492-0B459E00FBA6}"/>
              </a:ext>
            </a:extLst>
          </p:cNvPr>
          <p:cNvSpPr>
            <a:spLocks noGrp="1"/>
          </p:cNvSpPr>
          <p:nvPr>
            <p:ph idx="1"/>
          </p:nvPr>
        </p:nvSpPr>
        <p:spPr/>
        <p:txBody>
          <a:bodyPr/>
          <a:lstStyle/>
          <a:p>
            <a:r>
              <a:rPr lang="en-US" dirty="0"/>
              <a:t>Specifies Technical Details for BEA distribution formula</a:t>
            </a:r>
          </a:p>
          <a:p>
            <a:r>
              <a:rPr lang="en-US" dirty="0"/>
              <a:t>Implementation Schedule and Planned increases of MSOC, K-3 teacher funding, Full Day Kindergarten, Pupil Transportation</a:t>
            </a:r>
          </a:p>
          <a:p>
            <a:r>
              <a:rPr lang="en-US" dirty="0"/>
              <a:t>Requires Full Implementation by September 1, 2018</a:t>
            </a:r>
          </a:p>
        </p:txBody>
      </p:sp>
    </p:spTree>
    <p:extLst>
      <p:ext uri="{BB962C8B-B14F-4D97-AF65-F5344CB8AC3E}">
        <p14:creationId xmlns:p14="http://schemas.microsoft.com/office/powerpoint/2010/main" val="21255113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Madison</Template>
  <TotalTime>618</TotalTime>
  <Words>2823</Words>
  <Application>Microsoft Macintosh PowerPoint</Application>
  <PresentationFormat>Widescreen</PresentationFormat>
  <Paragraphs>414</Paragraphs>
  <Slides>44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MS Shell Dlg 2</vt:lpstr>
      <vt:lpstr>Wingdings</vt:lpstr>
      <vt:lpstr>Wingdings 3</vt:lpstr>
      <vt:lpstr>Madison</vt:lpstr>
      <vt:lpstr>Woodland Public Schools Funding Picture for 18-19 and Beyond</vt:lpstr>
      <vt:lpstr>McCleary Decision:  Paramount Duty Clause</vt:lpstr>
      <vt:lpstr>McCleary Decision:  General and Uniform System of Schools</vt:lpstr>
      <vt:lpstr>What is included in  “General and Uniform System of Schools?”  </vt:lpstr>
      <vt:lpstr>What is included in  “General and Uniform System of Schools?” </vt:lpstr>
      <vt:lpstr>HB 1209 (1993) Redefining “Basic Education”</vt:lpstr>
      <vt:lpstr>McCleary Lawsuit (2007)</vt:lpstr>
      <vt:lpstr>ESHB 2261 (2009) Redefining Basic Education The “Intent” and ”Timeline” </vt:lpstr>
      <vt:lpstr>SHB 2776 (2010) Prototypical School Funding Formula  </vt:lpstr>
      <vt:lpstr>EHB 2242 (2017) McCleary Solution</vt:lpstr>
      <vt:lpstr>Salary Allocations</vt:lpstr>
      <vt:lpstr>Salary Allocations — Overview</vt:lpstr>
      <vt:lpstr>Certificated Salary Allocations</vt:lpstr>
      <vt:lpstr>Administrator Salary Allocations</vt:lpstr>
      <vt:lpstr>Regionalization</vt:lpstr>
      <vt:lpstr>PowerPoint Presentation</vt:lpstr>
      <vt:lpstr>Regionalization in Clark &amp; Cowlitz</vt:lpstr>
      <vt:lpstr>Salary Allocation Model </vt:lpstr>
      <vt:lpstr>Professional Learning Days</vt:lpstr>
      <vt:lpstr>Enrichment Levies &amp; LEA </vt:lpstr>
      <vt:lpstr>Levies &amp; LEA — Overview</vt:lpstr>
      <vt:lpstr>Levy Lid</vt:lpstr>
      <vt:lpstr>Local Effort Assistance (LEA) AKA: Levy Equalization</vt:lpstr>
      <vt:lpstr>Impact on Woodland Schools  of Levy Changes</vt:lpstr>
      <vt:lpstr>Levy and LEA Restrictions</vt:lpstr>
      <vt:lpstr>Levy and LEA Restrictions, continued</vt:lpstr>
      <vt:lpstr>Levy and LEA Restrictions, continued</vt:lpstr>
      <vt:lpstr>Levy Expenditure Plans</vt:lpstr>
      <vt:lpstr>Levy Expenditure Plans, Continued</vt:lpstr>
      <vt:lpstr>Accounting for Local Revenues</vt:lpstr>
      <vt:lpstr>CBAs and Supplemental Contracts</vt:lpstr>
      <vt:lpstr>Collective Bargaining</vt:lpstr>
      <vt:lpstr>Supplemental Contracts</vt:lpstr>
      <vt:lpstr>Accountability &amp; Transparency</vt:lpstr>
      <vt:lpstr>Accountability &amp; Transparency — Overview</vt:lpstr>
      <vt:lpstr>Auditor Reviews</vt:lpstr>
      <vt:lpstr>Transparency</vt:lpstr>
      <vt:lpstr>Transparency, Continued</vt:lpstr>
      <vt:lpstr>Projected Impacts to Woodland </vt:lpstr>
      <vt:lpstr>Staffing Costs and Revenue</vt:lpstr>
      <vt:lpstr>Special Education Funding Gap</vt:lpstr>
      <vt:lpstr> “Prototypical” Funding Gaps Certificated Staff</vt:lpstr>
      <vt:lpstr> “Prototypical” Funding Gaps Classified Staff</vt:lpstr>
      <vt:lpstr> “Prototypical” Funding Gaps Current Basic Education Salary Costs</vt:lpstr>
    </vt:vector>
  </TitlesOfParts>
  <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Woodland Public Schools Funding Picture for 18-19 and Beyond</dc:title>
  <dc:creator>Michael Green</dc:creator>
  <cp:lastModifiedBy>Michael Green</cp:lastModifiedBy>
  <cp:revision>46</cp:revision>
  <dcterms:created xsi:type="dcterms:W3CDTF">2018-02-08T18:50:51Z</dcterms:created>
  <dcterms:modified xsi:type="dcterms:W3CDTF">2018-02-12T19:45:46Z</dcterms:modified>
</cp:coreProperties>
</file>